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8" r:id="rId3"/>
    <p:sldId id="296" r:id="rId4"/>
    <p:sldId id="297" r:id="rId5"/>
    <p:sldId id="298" r:id="rId6"/>
    <p:sldId id="279" r:id="rId7"/>
    <p:sldId id="291" r:id="rId8"/>
    <p:sldId id="281" r:id="rId9"/>
    <p:sldId id="282" r:id="rId10"/>
    <p:sldId id="288" r:id="rId11"/>
    <p:sldId id="289" r:id="rId12"/>
    <p:sldId id="290" r:id="rId13"/>
    <p:sldId id="293" r:id="rId14"/>
    <p:sldId id="29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67" autoAdjust="0"/>
    <p:restoredTop sz="85089" autoAdjust="0"/>
  </p:normalViewPr>
  <p:slideViewPr>
    <p:cSldViewPr>
      <p:cViewPr varScale="1">
        <p:scale>
          <a:sx n="99" d="100"/>
          <a:sy n="99" d="100"/>
        </p:scale>
        <p:origin x="437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2023-01-17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80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uottawa.brightspace.com/d2l/h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735549"/>
            <a:ext cx="8280000" cy="1102519"/>
          </a:xfrm>
        </p:spPr>
        <p:txBody>
          <a:bodyPr>
            <a:normAutofit fontScale="90000"/>
          </a:bodyPr>
          <a:lstStyle/>
          <a:p>
            <a:r>
              <a:rPr lang="fr-CA" sz="4800" b="1" smtClean="0">
                <a:solidFill>
                  <a:schemeClr val="tx2"/>
                </a:solidFill>
              </a:rPr>
              <a:t>Mesures simples &amp; </a:t>
            </a:r>
            <a:br>
              <a:rPr lang="fr-CA" sz="4800" b="1" smtClean="0">
                <a:solidFill>
                  <a:schemeClr val="tx2"/>
                </a:solidFill>
              </a:rPr>
            </a:br>
            <a:r>
              <a:rPr lang="fr-CA" sz="4800" b="1" smtClean="0">
                <a:solidFill>
                  <a:schemeClr val="tx2"/>
                </a:solidFill>
              </a:rPr>
              <a:t>Objet </a:t>
            </a:r>
            <a:r>
              <a:rPr lang="fr-CA" sz="4800" b="1" dirty="0" smtClean="0">
                <a:solidFill>
                  <a:schemeClr val="tx2"/>
                </a:solidFill>
              </a:rPr>
              <a:t>en chute libre</a:t>
            </a:r>
            <a:endParaRPr lang="fr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9704"/>
            <a:ext cx="6400800" cy="2089398"/>
          </a:xfrm>
        </p:spPr>
        <p:txBody>
          <a:bodyPr>
            <a:normAutofit fontScale="92500"/>
          </a:bodyPr>
          <a:lstStyle/>
          <a:p>
            <a:r>
              <a:rPr lang="fr-CA" dirty="0" smtClean="0"/>
              <a:t>Laboratoires de physique de 1</a:t>
            </a:r>
            <a:r>
              <a:rPr lang="fr-CA" baseline="30000" dirty="0" smtClean="0"/>
              <a:t>ère</a:t>
            </a:r>
            <a:r>
              <a:rPr lang="fr-CA" dirty="0" smtClean="0"/>
              <a:t> année</a:t>
            </a:r>
          </a:p>
          <a:p>
            <a:endParaRPr lang="fr-CA" dirty="0" smtClean="0"/>
          </a:p>
          <a:p>
            <a:r>
              <a:rPr lang="fr-CA" sz="2400" dirty="0" smtClean="0"/>
              <a:t>Université d’Ottawa - </a:t>
            </a:r>
            <a:r>
              <a:rPr lang="fr-CA" sz="2400" dirty="0" err="1" smtClean="0"/>
              <a:t>Brightspace</a:t>
            </a:r>
            <a:endParaRPr lang="fr-CA" sz="2400" dirty="0" smtClean="0"/>
          </a:p>
          <a:p>
            <a:r>
              <a:rPr lang="en-CA" sz="2400" u="sng" dirty="0">
                <a:hlinkClick r:id="rId2"/>
              </a:rPr>
              <a:t>https://uottawa.brightspace.com/d2l/home</a:t>
            </a:r>
            <a:endParaRPr lang="en-CA" sz="2400" dirty="0"/>
          </a:p>
          <a:p>
            <a:endParaRPr lang="fr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Partie 1 - Mesure de longueur</a:t>
            </a:r>
            <a:endParaRPr lang="fr-CA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611560" y="862743"/>
            <a:ext cx="3860999" cy="429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-CA" sz="1800" dirty="0" smtClean="0">
                <a:latin typeface="Calibri"/>
                <a:ea typeface="Calibri"/>
                <a:cs typeface="Calibri"/>
                <a:sym typeface="Calibri"/>
              </a:rPr>
              <a:t>Les objets et instruments:</a:t>
            </a:r>
            <a:endParaRPr lang="fr-CA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36"/>
          <p:cNvSpPr txBox="1"/>
          <p:nvPr/>
        </p:nvSpPr>
        <p:spPr>
          <a:xfrm>
            <a:off x="5436096" y="4011910"/>
            <a:ext cx="1447190" cy="3778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fr-CA" sz="1800" dirty="0" smtClean="0">
                <a:solidFill>
                  <a:schemeClr val="lt1"/>
                </a:solidFill>
              </a:rPr>
              <a:t>Cylindre creux</a:t>
            </a:r>
            <a:endParaRPr lang="fr-CA" sz="1800" dirty="0">
              <a:solidFill>
                <a:schemeClr val="lt1"/>
              </a:solidFill>
            </a:endParaRPr>
          </a:p>
        </p:txBody>
      </p:sp>
      <p:sp>
        <p:nvSpPr>
          <p:cNvPr id="9" name="Shape 37"/>
          <p:cNvSpPr txBox="1"/>
          <p:nvPr/>
        </p:nvSpPr>
        <p:spPr>
          <a:xfrm>
            <a:off x="3131840" y="4011910"/>
            <a:ext cx="1944216" cy="3778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fr-CA" sz="1800" dirty="0" smtClean="0">
                <a:solidFill>
                  <a:schemeClr val="lt1"/>
                </a:solidFill>
              </a:rPr>
              <a:t>Cube </a:t>
            </a:r>
          </a:p>
          <a:p>
            <a:pPr lvl="0" algn="ctr"/>
            <a:r>
              <a:rPr lang="fr-CA" sz="1800" dirty="0" smtClean="0">
                <a:solidFill>
                  <a:schemeClr val="lt1"/>
                </a:solidFill>
              </a:rPr>
              <a:t>(</a:t>
            </a:r>
            <a:r>
              <a:rPr lang="fr-CA" dirty="0" smtClean="0">
                <a:solidFill>
                  <a:schemeClr val="lt1"/>
                </a:solidFill>
              </a:rPr>
              <a:t>parallélépipède</a:t>
            </a:r>
            <a:r>
              <a:rPr lang="fr-CA" sz="1800" dirty="0" smtClean="0">
                <a:solidFill>
                  <a:schemeClr val="lt1"/>
                </a:solidFill>
              </a:rPr>
              <a:t>)</a:t>
            </a:r>
            <a:endParaRPr lang="fr-CA" sz="1800" dirty="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347614"/>
            <a:ext cx="7128792" cy="377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605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Partie </a:t>
            </a:r>
            <a:r>
              <a:rPr lang="en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– Mesure de temps</a:t>
            </a:r>
            <a:endParaRPr lang="en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09603" y="1063231"/>
            <a:ext cx="3860999" cy="429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Le système masse-ressort:</a:t>
            </a:r>
            <a:endParaRPr lang="en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44"/>
          <p:cNvSpPr/>
          <p:nvPr/>
        </p:nvSpPr>
        <p:spPr>
          <a:xfrm>
            <a:off x="3493154" y="1016267"/>
            <a:ext cx="2735030" cy="40874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" name="Shape 45"/>
          <p:cNvSpPr txBox="1"/>
          <p:nvPr/>
        </p:nvSpPr>
        <p:spPr>
          <a:xfrm>
            <a:off x="7192889" y="4370462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 smtClean="0">
                <a:solidFill>
                  <a:srgbClr val="FF0000"/>
                </a:solidFill>
              </a:rPr>
              <a:t>Chronomètre</a:t>
            </a:r>
            <a:endParaRPr lang="en" sz="1800" dirty="0">
              <a:solidFill>
                <a:srgbClr val="FF0000"/>
              </a:solidFill>
            </a:endParaRPr>
          </a:p>
        </p:txBody>
      </p:sp>
      <p:cxnSp>
        <p:nvCxnSpPr>
          <p:cNvPr id="13" name="Shape 46"/>
          <p:cNvCxnSpPr/>
          <p:nvPr/>
        </p:nvCxnSpPr>
        <p:spPr>
          <a:xfrm flipH="1">
            <a:off x="5532399" y="4599067"/>
            <a:ext cx="1660499" cy="83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47"/>
          <p:cNvSpPr txBox="1"/>
          <p:nvPr/>
        </p:nvSpPr>
        <p:spPr>
          <a:xfrm>
            <a:off x="7192889" y="2427734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 smtClean="0">
                <a:solidFill>
                  <a:srgbClr val="FF0000"/>
                </a:solidFill>
              </a:rPr>
              <a:t>Ressort</a:t>
            </a:r>
            <a:endParaRPr lang="en" sz="1800" dirty="0">
              <a:solidFill>
                <a:srgbClr val="FF0000"/>
              </a:solidFill>
            </a:endParaRPr>
          </a:p>
        </p:txBody>
      </p:sp>
      <p:cxnSp>
        <p:nvCxnSpPr>
          <p:cNvPr id="15" name="Shape 48"/>
          <p:cNvCxnSpPr/>
          <p:nvPr/>
        </p:nvCxnSpPr>
        <p:spPr>
          <a:xfrm rot="10800000">
            <a:off x="5413289" y="2651236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Shape 49"/>
          <p:cNvSpPr txBox="1"/>
          <p:nvPr/>
        </p:nvSpPr>
        <p:spPr>
          <a:xfrm>
            <a:off x="7192889" y="3554710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 smtClean="0">
                <a:solidFill>
                  <a:srgbClr val="FF0000"/>
                </a:solidFill>
              </a:rPr>
              <a:t>Masse </a:t>
            </a:r>
            <a:r>
              <a:rPr lang="en" sz="1800" dirty="0">
                <a:solidFill>
                  <a:srgbClr val="FF0000"/>
                </a:solidFill>
              </a:rPr>
              <a:t>(200 g)</a:t>
            </a:r>
          </a:p>
        </p:txBody>
      </p:sp>
      <p:cxnSp>
        <p:nvCxnSpPr>
          <p:cNvPr id="17" name="Shape 50"/>
          <p:cNvCxnSpPr/>
          <p:nvPr/>
        </p:nvCxnSpPr>
        <p:spPr>
          <a:xfrm rot="10800000">
            <a:off x="5413289" y="3778212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5070548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Partie </a:t>
            </a:r>
            <a:r>
              <a:rPr lang="en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– Objet en chute libre</a:t>
            </a:r>
            <a:endParaRPr lang="en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1390814" y="1063231"/>
            <a:ext cx="3860999" cy="429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Le montage</a:t>
            </a: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57"/>
          <p:cNvSpPr/>
          <p:nvPr/>
        </p:nvSpPr>
        <p:spPr>
          <a:xfrm>
            <a:off x="2917090" y="987574"/>
            <a:ext cx="2735030" cy="40874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" name="Shape 58"/>
          <p:cNvSpPr txBox="1"/>
          <p:nvPr/>
        </p:nvSpPr>
        <p:spPr>
          <a:xfrm>
            <a:off x="6495616" y="4227934"/>
            <a:ext cx="2396863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 smtClean="0">
                <a:solidFill>
                  <a:srgbClr val="FF0000"/>
                </a:solidFill>
              </a:rPr>
              <a:t>Bande de plastique à bandes transparentes</a:t>
            </a:r>
            <a:endParaRPr lang="en" sz="1800" dirty="0">
              <a:solidFill>
                <a:srgbClr val="FF0000"/>
              </a:solidFill>
            </a:endParaRPr>
          </a:p>
        </p:txBody>
      </p:sp>
      <p:sp>
        <p:nvSpPr>
          <p:cNvPr id="13" name="Shape 59"/>
          <p:cNvSpPr txBox="1"/>
          <p:nvPr/>
        </p:nvSpPr>
        <p:spPr>
          <a:xfrm>
            <a:off x="6495616" y="3363838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>
                <a:solidFill>
                  <a:srgbClr val="FF0000"/>
                </a:solidFill>
              </a:rPr>
              <a:t>Tapis en mousse</a:t>
            </a:r>
            <a:endParaRPr lang="en" sz="1800" dirty="0">
              <a:solidFill>
                <a:srgbClr val="FF0000"/>
              </a:solidFill>
            </a:endParaRPr>
          </a:p>
        </p:txBody>
      </p:sp>
      <p:sp>
        <p:nvSpPr>
          <p:cNvPr id="14" name="Shape 60"/>
          <p:cNvSpPr txBox="1"/>
          <p:nvPr/>
        </p:nvSpPr>
        <p:spPr>
          <a:xfrm>
            <a:off x="6495616" y="1419622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 smtClean="0">
                <a:solidFill>
                  <a:srgbClr val="FF0000"/>
                </a:solidFill>
              </a:rPr>
              <a:t>Barrière optique</a:t>
            </a:r>
            <a:endParaRPr lang="en" sz="1800" dirty="0">
              <a:solidFill>
                <a:srgbClr val="FF0000"/>
              </a:solidFill>
            </a:endParaRPr>
          </a:p>
        </p:txBody>
      </p:sp>
      <p:cxnSp>
        <p:nvCxnSpPr>
          <p:cNvPr id="15" name="Shape 61"/>
          <p:cNvCxnSpPr>
            <a:stCxn id="14" idx="1"/>
          </p:cNvCxnSpPr>
          <p:nvPr/>
        </p:nvCxnSpPr>
        <p:spPr>
          <a:xfrm rot="10800000">
            <a:off x="4716016" y="1643126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62"/>
          <p:cNvCxnSpPr/>
          <p:nvPr/>
        </p:nvCxnSpPr>
        <p:spPr>
          <a:xfrm rot="10800000">
            <a:off x="4716016" y="3596946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63"/>
          <p:cNvCxnSpPr/>
          <p:nvPr/>
        </p:nvCxnSpPr>
        <p:spPr>
          <a:xfrm rot="10800000">
            <a:off x="4716017" y="4595452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5737481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 smtClean="0">
                <a:solidFill>
                  <a:schemeClr val="tx2"/>
                </a:solidFill>
              </a:rPr>
              <a:t>NETTOYAGE</a:t>
            </a:r>
            <a:endParaRPr lang="fr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71550"/>
            <a:ext cx="8928992" cy="4230470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Éteignez </a:t>
            </a:r>
            <a:r>
              <a:rPr lang="fr-CA" dirty="0"/>
              <a:t>votre ordinateur.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b="1" dirty="0" smtClean="0">
                <a:solidFill>
                  <a:srgbClr val="FF0000"/>
                </a:solidFill>
              </a:rPr>
              <a:t>Récupérez </a:t>
            </a:r>
            <a:r>
              <a:rPr lang="fr-CA" b="1" dirty="0">
                <a:solidFill>
                  <a:srgbClr val="FF0000"/>
                </a:solidFill>
              </a:rPr>
              <a:t>votre clé </a:t>
            </a:r>
            <a:r>
              <a:rPr lang="fr-CA" b="1" dirty="0" smtClean="0">
                <a:solidFill>
                  <a:srgbClr val="FF0000"/>
                </a:solidFill>
              </a:rPr>
              <a:t>USB si vous en avez utilis</a:t>
            </a:r>
            <a:r>
              <a:rPr lang="fr-CA" b="1" dirty="0">
                <a:solidFill>
                  <a:srgbClr val="FF0000"/>
                </a:solidFill>
              </a:rPr>
              <a:t>é</a:t>
            </a:r>
            <a:r>
              <a:rPr lang="fr-CA" b="1" dirty="0" smtClean="0">
                <a:solidFill>
                  <a:srgbClr val="FF0000"/>
                </a:solidFill>
              </a:rPr>
              <a:t> une.</a:t>
            </a:r>
          </a:p>
          <a:p>
            <a:r>
              <a:rPr lang="fr-CA" dirty="0"/>
              <a:t>Rassemblez les objets et les instruments de mesure sur votre </a:t>
            </a:r>
            <a:r>
              <a:rPr lang="fr-CA" dirty="0" smtClean="0"/>
              <a:t>table.</a:t>
            </a:r>
          </a:p>
          <a:p>
            <a:r>
              <a:rPr lang="fr-CA" dirty="0"/>
              <a:t>Recyclez vos papiers brouillons et disposez de vos déchets. Laissez votre poste de travail aussi propre que possible. </a:t>
            </a:r>
            <a:endParaRPr lang="fr-CA" dirty="0" smtClean="0"/>
          </a:p>
          <a:p>
            <a:r>
              <a:rPr lang="fr-CA" dirty="0"/>
              <a:t>Replacez votre moniteur, clavier et souris. SVP replacez votre chaise sous la table avant de quitter.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13177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4427984" y="699542"/>
            <a:ext cx="4716016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200" dirty="0"/>
              <a:t>Complétez les </a:t>
            </a:r>
            <a:r>
              <a:rPr lang="fr-CA" sz="2200" dirty="0" smtClean="0"/>
              <a:t>4 tests dans le fichier </a:t>
            </a:r>
            <a:r>
              <a:rPr lang="fr-CA" sz="2200" dirty="0" err="1" smtClean="0"/>
              <a:t>Exp</a:t>
            </a:r>
            <a:r>
              <a:rPr lang="fr-CA" sz="2200" dirty="0" smtClean="0"/>
              <a:t>. 0 avant la date limite.! </a:t>
            </a:r>
            <a:endParaRPr lang="fr-CA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978282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 rapport est du dans 1 </a:t>
            </a:r>
            <a:r>
              <a:rPr lang="en-CA" dirty="0" err="1" smtClean="0"/>
              <a:t>semaine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r>
              <a:rPr lang="en-CA" dirty="0" smtClean="0"/>
              <a:t>Les </a:t>
            </a:r>
            <a:r>
              <a:rPr lang="en-CA" dirty="0" err="1" smtClean="0"/>
              <a:t>casiers</a:t>
            </a:r>
            <a:r>
              <a:rPr lang="en-CA" dirty="0" smtClean="0"/>
              <a:t> de remise des rapports </a:t>
            </a:r>
            <a:r>
              <a:rPr lang="en-CA" dirty="0" err="1" smtClean="0"/>
              <a:t>sonts</a:t>
            </a:r>
            <a:r>
              <a:rPr lang="en-CA" dirty="0" smtClean="0"/>
              <a:t> </a:t>
            </a:r>
            <a:r>
              <a:rPr lang="en-CA" dirty="0" err="1" smtClean="0"/>
              <a:t>situés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le couloir central de la tour </a:t>
            </a:r>
            <a:r>
              <a:rPr lang="en-CA" dirty="0" err="1" smtClean="0"/>
              <a:t>sud</a:t>
            </a:r>
            <a:r>
              <a:rPr lang="en-CA" dirty="0" smtClean="0"/>
              <a:t> du 3ième </a:t>
            </a:r>
            <a:r>
              <a:rPr lang="en-CA" dirty="0" err="1" smtClean="0"/>
              <a:t>étage</a:t>
            </a:r>
            <a:r>
              <a:rPr lang="en-CA" dirty="0" smtClean="0"/>
              <a:t> du </a:t>
            </a:r>
            <a:r>
              <a:rPr lang="en-CA" dirty="0" err="1" smtClean="0"/>
              <a:t>pavillon</a:t>
            </a:r>
            <a:r>
              <a:rPr lang="en-CA" smtClean="0"/>
              <a:t> STEM.</a:t>
            </a:r>
            <a:endParaRPr lang="en-CA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27984" y="1992263"/>
            <a:ext cx="4716016" cy="18756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fr-CA" sz="2400" dirty="0"/>
              <a:t>N’oubliez pas de faire votre test </a:t>
            </a:r>
            <a:r>
              <a:rPr lang="fr-CA" sz="2400" dirty="0" smtClean="0"/>
              <a:t>pré-</a:t>
            </a:r>
            <a:r>
              <a:rPr lang="fr-CA" sz="2400" dirty="0" err="1" smtClean="0"/>
              <a:t>lab</a:t>
            </a:r>
            <a:r>
              <a:rPr lang="fr-CA" sz="2400" dirty="0" smtClean="0"/>
              <a:t> </a:t>
            </a:r>
            <a:r>
              <a:rPr lang="fr-CA" sz="2400" dirty="0"/>
              <a:t>pour l’</a:t>
            </a:r>
            <a:r>
              <a:rPr lang="fr-CA" sz="2400" dirty="0" err="1"/>
              <a:t>Exp</a:t>
            </a:r>
            <a:r>
              <a:rPr lang="fr-CA" sz="2400" dirty="0"/>
              <a:t>. </a:t>
            </a:r>
            <a:r>
              <a:rPr lang="fr-CA" sz="2400" dirty="0" smtClean="0"/>
              <a:t>2! </a:t>
            </a:r>
            <a:br>
              <a:rPr lang="fr-CA" sz="2400" dirty="0" smtClean="0"/>
            </a:br>
            <a:r>
              <a:rPr lang="fr-CA" sz="2400" dirty="0" smtClean="0">
                <a:solidFill>
                  <a:srgbClr val="FF0000"/>
                </a:solidFill>
              </a:rPr>
              <a:t>N’attendez </a:t>
            </a:r>
            <a:r>
              <a:rPr lang="fr-CA" sz="2400" dirty="0">
                <a:solidFill>
                  <a:srgbClr val="FF0000"/>
                </a:solidFill>
              </a:rPr>
              <a:t>pas à la dernière minute, il n’y aura pas d’extension ou de test de reprise pour les étudiants éprouvant des difficultés techniques à </a:t>
            </a:r>
            <a:r>
              <a:rPr lang="fr-CA" sz="2400" dirty="0" err="1" smtClean="0">
                <a:solidFill>
                  <a:srgbClr val="FF0000"/>
                </a:solidFill>
              </a:rPr>
              <a:t>derni</a:t>
            </a:r>
            <a:r>
              <a:rPr lang="en-CA" sz="2400" dirty="0" err="1" smtClean="0">
                <a:solidFill>
                  <a:srgbClr val="FF0000"/>
                </a:solidFill>
              </a:rPr>
              <a:t>ère</a:t>
            </a:r>
            <a:r>
              <a:rPr lang="en-CA" sz="2400" dirty="0" smtClean="0">
                <a:solidFill>
                  <a:srgbClr val="FF0000"/>
                </a:solidFill>
              </a:rPr>
              <a:t> minute</a:t>
            </a:r>
            <a:r>
              <a:rPr lang="fr-CA" sz="2400" dirty="0" smtClean="0">
                <a:solidFill>
                  <a:srgbClr val="FF0000"/>
                </a:solidFill>
              </a:rPr>
              <a:t>!! </a:t>
            </a:r>
            <a:endParaRPr lang="fr-CA" sz="2400" dirty="0">
              <a:solidFill>
                <a:srgbClr val="FF0000"/>
              </a:solidFill>
            </a:endParaRPr>
          </a:p>
          <a:p>
            <a:endParaRPr lang="en-US" sz="2200" dirty="0" smtClean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465311" y="-20538"/>
            <a:ext cx="43551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 smtClean="0">
                <a:solidFill>
                  <a:schemeClr val="tx2"/>
                </a:solidFill>
              </a:rPr>
              <a:t>REMINDER: TESTS!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465311" y="1491630"/>
            <a:ext cx="334704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 smtClean="0">
                <a:solidFill>
                  <a:schemeClr val="tx2"/>
                </a:solidFill>
              </a:rPr>
              <a:t>PR</a:t>
            </a:r>
            <a:r>
              <a:rPr lang="fr-CA" sz="3600" b="1" u="sng" dirty="0" smtClean="0">
                <a:solidFill>
                  <a:schemeClr val="tx2"/>
                </a:solidFill>
              </a:rPr>
              <a:t>É-</a:t>
            </a:r>
            <a:r>
              <a:rPr lang="en-US" sz="3600" b="1" u="sng" dirty="0" smtClean="0">
                <a:solidFill>
                  <a:schemeClr val="tx2"/>
                </a:solidFill>
              </a:rPr>
              <a:t>LAB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283968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83968" y="1635646"/>
            <a:ext cx="48600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107504" y="-20538"/>
            <a:ext cx="43551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 smtClean="0">
                <a:solidFill>
                  <a:schemeClr val="tx2"/>
                </a:solidFill>
              </a:rPr>
              <a:t>DATE DE REMISE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283968" y="3867894"/>
            <a:ext cx="48600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4465311" y="3730724"/>
            <a:ext cx="334704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 smtClean="0">
                <a:solidFill>
                  <a:schemeClr val="tx2"/>
                </a:solidFill>
              </a:rPr>
              <a:t>PROCHAIN LAB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427984" y="4443958"/>
            <a:ext cx="471601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Ne sera pas </a:t>
            </a:r>
            <a:r>
              <a:rPr lang="en-US" sz="1800" dirty="0" err="1" smtClean="0"/>
              <a:t>termi</a:t>
            </a:r>
            <a:r>
              <a:rPr lang="fr-CA" sz="1800" dirty="0" smtClean="0"/>
              <a:t>né à la maison</a:t>
            </a:r>
            <a:r>
              <a:rPr lang="en-US" sz="1800" dirty="0" smtClean="0"/>
              <a:t>! Le prochain rapport sera du à la fin de la séance de lab de 3h!</a:t>
            </a:r>
          </a:p>
        </p:txBody>
      </p:sp>
    </p:spTree>
    <p:extLst>
      <p:ext uri="{BB962C8B-B14F-4D97-AF65-F5344CB8AC3E}">
        <p14:creationId xmlns:p14="http://schemas.microsoft.com/office/powerpoint/2010/main" val="239594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MESURES SIMPLES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7565"/>
            <a:ext cx="8229600" cy="39964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CA" dirty="0" smtClean="0"/>
              <a:t>Survol des éléments suivants:</a:t>
            </a:r>
          </a:p>
          <a:p>
            <a:r>
              <a:rPr lang="fr-CA" dirty="0" smtClean="0"/>
              <a:t>Erreurs de calcul </a:t>
            </a:r>
          </a:p>
          <a:p>
            <a:pPr lvl="1"/>
            <a:r>
              <a:rPr lang="fr-CA" dirty="0" smtClean="0"/>
              <a:t>Il y a un test sur les calculs d’erreurs à compléter sur le site des labos.</a:t>
            </a:r>
          </a:p>
          <a:p>
            <a:pPr lvl="1"/>
            <a:r>
              <a:rPr lang="fr-CA" dirty="0" smtClean="0"/>
              <a:t>Vous pouvez compléter ce test  autant de fois que vous le voulez jusqu’à la date limite. Seule votre plus haute note sera conservée. </a:t>
            </a:r>
          </a:p>
          <a:p>
            <a:pPr lvl="1"/>
            <a:endParaRPr lang="fr-CA" dirty="0" smtClean="0"/>
          </a:p>
          <a:p>
            <a:r>
              <a:rPr lang="fr-CA" dirty="0" smtClean="0"/>
              <a:t>Utilisation des instruments de mesure suivants:</a:t>
            </a:r>
          </a:p>
          <a:p>
            <a:pPr lvl="1"/>
            <a:r>
              <a:rPr lang="fr-CA" dirty="0" smtClean="0"/>
              <a:t>Mètre</a:t>
            </a:r>
          </a:p>
          <a:p>
            <a:pPr lvl="1"/>
            <a:r>
              <a:rPr lang="fr-CA" dirty="0" smtClean="0"/>
              <a:t>Pied à coulisse</a:t>
            </a:r>
          </a:p>
          <a:p>
            <a:pPr lvl="1"/>
            <a:endParaRPr lang="fr-CA" dirty="0" smtClean="0"/>
          </a:p>
          <a:p>
            <a:r>
              <a:rPr lang="fr-CA" dirty="0" smtClean="0"/>
              <a:t>Arrondissement et chiffres significatifs</a:t>
            </a:r>
            <a:endParaRPr lang="fr-CA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tx2"/>
                </a:solidFill>
              </a:rPr>
              <a:t>CALCULS D’ERREUR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4803998"/>
            <a:ext cx="4824536" cy="360040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en-US" sz="2000" i="1" dirty="0" err="1" smtClean="0"/>
              <a:t>Voir</a:t>
            </a:r>
            <a:r>
              <a:rPr lang="en-US" sz="2000" i="1" dirty="0" smtClean="0"/>
              <a:t> le </a:t>
            </a:r>
            <a:r>
              <a:rPr lang="en-US" sz="2000" i="1" dirty="0" err="1" smtClean="0"/>
              <a:t>tutoriel</a:t>
            </a:r>
            <a:r>
              <a:rPr lang="en-US" sz="2000" i="1" dirty="0" smtClean="0"/>
              <a:t> – Propagation des </a:t>
            </a:r>
            <a:r>
              <a:rPr lang="en-US" sz="2000" i="1" dirty="0" err="1" smtClean="0"/>
              <a:t>incertitudes</a:t>
            </a:r>
            <a:r>
              <a:rPr lang="en-US" sz="2000" i="1" dirty="0" smtClean="0"/>
              <a:t> pg. 1</a:t>
            </a:r>
            <a:endParaRPr lang="en-US" sz="2000" i="1" dirty="0"/>
          </a:p>
          <a:p>
            <a:pPr algn="ctr">
              <a:buNone/>
            </a:pPr>
            <a:endParaRPr lang="en-US" sz="2000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987574"/>
                <a:ext cx="8856984" cy="416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en-US" sz="2400" b="1" dirty="0" smtClean="0"/>
                  <a:t>Propagation des </a:t>
                </a:r>
                <a:r>
                  <a:rPr lang="en-US" sz="2400" b="1" dirty="0" err="1" smtClean="0"/>
                  <a:t>incertitudes</a:t>
                </a:r>
                <a:r>
                  <a:rPr lang="en-US" sz="2400" b="1" dirty="0" smtClean="0"/>
                  <a:t>: addition and </a:t>
                </a:r>
                <a:r>
                  <a:rPr lang="en-US" sz="2400" b="1" dirty="0" err="1" smtClean="0"/>
                  <a:t>soustraction</a:t>
                </a:r>
                <a:r>
                  <a:rPr lang="en-US" sz="2400" b="1" dirty="0" smtClean="0"/>
                  <a:t/>
                </a:r>
                <a:br>
                  <a:rPr lang="en-US" sz="2400" b="1" dirty="0" smtClean="0"/>
                </a:br>
                <a:endParaRPr lang="en-US" sz="2400" b="1" dirty="0" smtClean="0"/>
              </a:p>
              <a:p>
                <a:r>
                  <a:rPr lang="fr-CA" sz="2400" dirty="0"/>
                  <a:t>Si le résultat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fr-CA" sz="2400" dirty="0"/>
                  <a:t> est obtenu à partir d’une suite d’additions et de </a:t>
                </a:r>
                <a:r>
                  <a:rPr lang="fr-CA" sz="2400" dirty="0" smtClean="0"/>
                  <a:t>soustractions</a:t>
                </a:r>
                <a:r>
                  <a:rPr lang="en-GB" sz="2400" dirty="0" smtClean="0"/>
                  <a:t>:</a:t>
                </a:r>
                <a:endParaRPr lang="en-CA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>
                        <a:rPr lang="en-GB" sz="2400" i="1">
                          <a:latin typeface="Cambria Math"/>
                        </a:rPr>
                        <m:t>=± </m:t>
                      </m:r>
                      <m:r>
                        <a:rPr lang="en-GB" sz="2400" i="1">
                          <a:latin typeface="Cambria Math"/>
                        </a:rPr>
                        <m:t>𝐴𝑥</m:t>
                      </m:r>
                      <m:r>
                        <a:rPr lang="en-GB" sz="2400" i="1">
                          <a:latin typeface="Cambria Math"/>
                        </a:rPr>
                        <m:t>±</m:t>
                      </m:r>
                      <m:r>
                        <a:rPr lang="en-GB" sz="2400" i="1">
                          <a:latin typeface="Cambria Math"/>
                        </a:rPr>
                        <m:t>𝐵𝑦</m:t>
                      </m:r>
                      <m:r>
                        <a:rPr lang="en-GB" sz="2400" i="1">
                          <a:latin typeface="Cambria Math"/>
                        </a:rPr>
                        <m:t>±…   ,</m:t>
                      </m:r>
                    </m:oMath>
                  </m:oMathPara>
                </a14:m>
                <a:endParaRPr lang="en-CA" sz="2400" dirty="0"/>
              </a:p>
              <a:p>
                <a:pPr>
                  <a:buFont typeface="Arial" pitchFamily="34" charset="0"/>
                  <a:buNone/>
                </a:pPr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r>
                  <a:rPr lang="fr-CA" sz="2400" dirty="0"/>
                  <a:t>où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fr-CA" sz="2400" dirty="0"/>
                  <a:t> et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fr-CA" sz="2400" dirty="0"/>
                  <a:t> sont des constantes</a:t>
                </a:r>
                <a:r>
                  <a:rPr lang="en-GB" sz="2400" dirty="0"/>
                  <a:t>, </a:t>
                </a:r>
                <a:r>
                  <a:rPr lang="fr-CA" sz="2400" dirty="0"/>
                  <a:t>l’erreur sur le résultat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fr-CA" sz="2400" dirty="0"/>
                  <a:t> est donnée </a:t>
                </a:r>
                <a:r>
                  <a:rPr lang="fr-CA" sz="2400" dirty="0" smtClean="0"/>
                  <a:t>par</a:t>
                </a:r>
                <a:r>
                  <a:rPr lang="en-GB" sz="2400" dirty="0"/>
                  <a:t>	</a:t>
                </a:r>
                <a:br>
                  <a:rPr lang="en-GB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∆</m:t>
                      </m:r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>
                        <a:rPr lang="en-GB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</a:rPr>
                            <m:t>+…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  <a:p>
                <a:endParaRPr lang="en-CA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87574"/>
                <a:ext cx="8856984" cy="4167872"/>
              </a:xfrm>
              <a:prstGeom prst="rect">
                <a:avLst/>
              </a:prstGeom>
              <a:blipFill rotWithShape="1">
                <a:blip r:embed="rId2"/>
                <a:stretch>
                  <a:fillRect l="-1032" t="-11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6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tx2"/>
                </a:solidFill>
              </a:rPr>
              <a:t>CALCULS D’ERREUR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4803998"/>
            <a:ext cx="4824536" cy="360040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en-US" sz="2000" i="1" dirty="0" err="1" smtClean="0"/>
              <a:t>Voir</a:t>
            </a:r>
            <a:r>
              <a:rPr lang="en-US" sz="2000" i="1" dirty="0" smtClean="0"/>
              <a:t> le </a:t>
            </a:r>
            <a:r>
              <a:rPr lang="en-US" sz="2000" i="1" dirty="0" err="1" smtClean="0"/>
              <a:t>tutoriel</a:t>
            </a:r>
            <a:r>
              <a:rPr lang="en-US" sz="2000" i="1" dirty="0" smtClean="0"/>
              <a:t> – Propagation des </a:t>
            </a:r>
            <a:r>
              <a:rPr lang="en-US" sz="2000" i="1" dirty="0" err="1" smtClean="0"/>
              <a:t>incertitudes</a:t>
            </a:r>
            <a:r>
              <a:rPr lang="en-US" sz="2000" i="1" dirty="0" smtClean="0"/>
              <a:t> pg. 2</a:t>
            </a:r>
            <a:endParaRPr lang="en-US" sz="2000" i="1" dirty="0"/>
          </a:p>
          <a:p>
            <a:pPr algn="ctr">
              <a:buNone/>
            </a:pPr>
            <a:endParaRPr lang="en-US" sz="2000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026810"/>
                <a:ext cx="9144000" cy="3777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en-US" sz="2400" b="1" dirty="0"/>
                  <a:t>Propagation </a:t>
                </a:r>
                <a:r>
                  <a:rPr lang="en-US" sz="2400" b="1" dirty="0" smtClean="0"/>
                  <a:t>des </a:t>
                </a:r>
                <a:r>
                  <a:rPr lang="en-US" sz="2400" b="1" dirty="0" err="1" smtClean="0"/>
                  <a:t>incertitudes</a:t>
                </a:r>
                <a:r>
                  <a:rPr lang="en-US" sz="2400" b="1" dirty="0" smtClean="0"/>
                  <a:t>: multiplication et division</a:t>
                </a:r>
                <a:br>
                  <a:rPr lang="en-US" sz="2400" b="1" dirty="0" smtClean="0"/>
                </a:br>
                <a:endParaRPr lang="en-US" sz="2400" b="1" dirty="0" smtClean="0"/>
              </a:p>
              <a:p>
                <a:r>
                  <a:rPr lang="fr-CA" sz="2400" dirty="0"/>
                  <a:t>Si le résultat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fr-CA" sz="2400" dirty="0"/>
                  <a:t> est obtenu à partir d’une série de </a:t>
                </a:r>
                <a:r>
                  <a:rPr lang="fr-CA" sz="2400" dirty="0" smtClean="0"/>
                  <a:t>produits</a:t>
                </a:r>
                <a:r>
                  <a:rPr lang="en-GB" sz="2400" dirty="0" smtClean="0"/>
                  <a:t>: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𝑅</m:t>
                    </m:r>
                    <m:r>
                      <a:rPr lang="en-GB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𝐴</m:t>
                        </m:r>
                      </m:sup>
                    </m:sSup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𝐵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⋯,</m:t>
                    </m:r>
                  </m:oMath>
                </a14:m>
                <a:endParaRPr lang="en-CA" sz="2400" dirty="0"/>
              </a:p>
              <a:p>
                <a:pPr>
                  <a:buFont typeface="Arial" pitchFamily="34" charset="0"/>
                  <a:buNone/>
                </a:pPr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r>
                  <a:rPr lang="fr-CA" sz="2400" dirty="0"/>
                  <a:t>où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fr-CA" sz="2400" dirty="0"/>
                  <a:t> et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fr-CA" sz="2400" dirty="0"/>
                  <a:t> sont des constantes</a:t>
                </a:r>
                <a:r>
                  <a:rPr lang="en-GB" sz="2400" dirty="0"/>
                  <a:t>, </a:t>
                </a:r>
                <a:r>
                  <a:rPr lang="fr-CA" sz="2400" dirty="0"/>
                  <a:t>l’erreur sur le résultat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fr-CA" sz="2400"/>
                  <a:t> est donnée par </a:t>
                </a:r>
                <a:r>
                  <a:rPr lang="en-GB" sz="2400" dirty="0"/>
                  <a:t>	</a:t>
                </a:r>
                <a:br>
                  <a:rPr lang="en-GB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∆</m:t>
                      </m:r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>
                        <a:rPr lang="en-GB" sz="2400" i="1"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ad>
                        <m:radPr>
                          <m:degHide m:val="on"/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GB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GB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/>
                            </a:rPr>
                            <m:t>+…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  <a:p>
                <a:endParaRPr lang="en-CA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26810"/>
                <a:ext cx="9144000" cy="3777188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2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3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tx2"/>
                </a:solidFill>
              </a:rPr>
              <a:t>MESURES </a:t>
            </a:r>
            <a:r>
              <a:rPr lang="fr-CA" b="1" u="sng" dirty="0" smtClean="0">
                <a:solidFill>
                  <a:schemeClr val="tx2"/>
                </a:solidFill>
              </a:rPr>
              <a:t>RÉPÉTÉES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4803998"/>
            <a:ext cx="4824536" cy="360040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en-US" sz="2000" i="1" dirty="0" err="1" smtClean="0"/>
              <a:t>Voir</a:t>
            </a:r>
            <a:r>
              <a:rPr lang="en-US" sz="2000" i="1" dirty="0" smtClean="0"/>
              <a:t> le </a:t>
            </a:r>
            <a:r>
              <a:rPr lang="en-US" sz="2000" i="1" dirty="0" err="1" smtClean="0"/>
              <a:t>tutoriel</a:t>
            </a:r>
            <a:r>
              <a:rPr lang="en-US" sz="2000" i="1" dirty="0" smtClean="0"/>
              <a:t> – </a:t>
            </a:r>
            <a:r>
              <a:rPr lang="en-US" sz="2000" i="1" dirty="0" err="1" smtClean="0"/>
              <a:t>Mesures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répétées</a:t>
            </a:r>
            <a:endParaRPr lang="en-US" sz="2000" i="1" dirty="0"/>
          </a:p>
          <a:p>
            <a:pPr algn="ctr">
              <a:buNone/>
            </a:pPr>
            <a:endParaRPr lang="en-US" sz="200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9512" y="771550"/>
            <a:ext cx="88569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fr-CA" sz="2400" dirty="0"/>
              <a:t>Lorsqu’on a plusieurs mesures, on utilise les quantités suivantes pour interpréter nos données : la </a:t>
            </a:r>
            <a:r>
              <a:rPr lang="fr-CA" sz="2400" b="1" dirty="0"/>
              <a:t>moyenne</a:t>
            </a:r>
            <a:r>
              <a:rPr lang="fr-CA" sz="2400" dirty="0"/>
              <a:t>, l’</a:t>
            </a:r>
            <a:r>
              <a:rPr lang="fr-CA" sz="2400" b="1" dirty="0"/>
              <a:t>écart-type</a:t>
            </a:r>
            <a:r>
              <a:rPr lang="fr-CA" sz="2400" dirty="0"/>
              <a:t> et l’</a:t>
            </a:r>
            <a:r>
              <a:rPr lang="fr-CA" sz="2400" b="1" dirty="0"/>
              <a:t>erreur standard</a:t>
            </a:r>
            <a:r>
              <a:rPr lang="fr-CA" sz="2400" dirty="0" smtClean="0"/>
              <a:t>.</a:t>
            </a:r>
            <a:br>
              <a:rPr lang="fr-CA" sz="2400" dirty="0" smtClean="0"/>
            </a:br>
            <a:endParaRPr lang="en-US" sz="2400" dirty="0"/>
          </a:p>
          <a:p>
            <a:pPr>
              <a:buFont typeface="Arial" pitchFamily="34" charset="0"/>
              <a:buNone/>
            </a:pPr>
            <a:r>
              <a:rPr lang="fr-FR" sz="2000" dirty="0" smtClean="0"/>
              <a:t>- La </a:t>
            </a:r>
            <a:r>
              <a:rPr lang="fr-FR" sz="2000" b="1" dirty="0"/>
              <a:t>moyenne</a:t>
            </a:r>
            <a:r>
              <a:rPr lang="fr-FR" sz="2000" dirty="0"/>
              <a:t> est une estimation de la vraie valeur de la mesure</a:t>
            </a:r>
            <a:r>
              <a:rPr lang="fr-FR" sz="2000" dirty="0" smtClean="0"/>
              <a:t>.</a:t>
            </a:r>
            <a:br>
              <a:rPr lang="fr-FR" sz="2000" dirty="0" smtClean="0"/>
            </a:br>
            <a:endParaRPr lang="en-US" sz="2000" dirty="0"/>
          </a:p>
          <a:p>
            <a:pPr>
              <a:buFont typeface="Arial" pitchFamily="34" charset="0"/>
              <a:buNone/>
            </a:pPr>
            <a:r>
              <a:rPr lang="en-US" sz="2000" dirty="0" smtClean="0"/>
              <a:t>- </a:t>
            </a:r>
            <a:r>
              <a:rPr lang="fr-FR" sz="2000" b="1" dirty="0"/>
              <a:t>L’écart-type</a:t>
            </a:r>
            <a:r>
              <a:rPr lang="fr-FR" sz="2000" dirty="0"/>
              <a:t> représente la dispersion des données. Une mesure supplémentaire sera ~70% du temps à moins d’un écart-type de la moyenne.</a:t>
            </a:r>
            <a:endParaRPr lang="en-US" sz="2000" dirty="0"/>
          </a:p>
          <a:p>
            <a:pPr>
              <a:buFont typeface="Arial" pitchFamily="34" charset="0"/>
              <a:buNone/>
            </a:pP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- </a:t>
            </a:r>
            <a:r>
              <a:rPr lang="fr-FR" sz="2000" b="1" dirty="0" smtClean="0"/>
              <a:t>L’erreur </a:t>
            </a:r>
            <a:r>
              <a:rPr lang="fr-FR" sz="2000" b="1" dirty="0"/>
              <a:t>standard </a:t>
            </a:r>
            <a:r>
              <a:rPr lang="fr-FR" sz="2000" dirty="0"/>
              <a:t>est une estimation de l’incertitude sur la moyenne. Si l’expérience est répétée, la moyenne sera ~70% du temps à moins d’une erreur standard de la moyenne originale.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757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 smtClean="0">
                <a:solidFill>
                  <a:schemeClr val="tx2"/>
                </a:solidFill>
              </a:rPr>
              <a:t>INSTRUMENTS DE MESURE</a:t>
            </a:r>
            <a:endParaRPr lang="fr-CA" u="sng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7574"/>
            <a:ext cx="4984352" cy="414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987574"/>
            <a:ext cx="38884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A" sz="2800" dirty="0" smtClean="0"/>
              <a:t>Voir le tutoriel – Techniques de mesure</a:t>
            </a:r>
            <a:br>
              <a:rPr lang="fr-CA" sz="2800" dirty="0" smtClean="0"/>
            </a:br>
            <a:endParaRPr lang="fr-CA" sz="2800" dirty="0" smtClean="0"/>
          </a:p>
          <a:p>
            <a:pPr>
              <a:buNone/>
            </a:pPr>
            <a:r>
              <a:rPr lang="fr-CA" sz="2800" dirty="0" smtClean="0"/>
              <a:t>Pied à coulisse: </a:t>
            </a:r>
            <a:br>
              <a:rPr lang="fr-CA" sz="2800" dirty="0" smtClean="0"/>
            </a:br>
            <a:r>
              <a:rPr lang="fr-CA" sz="2800" dirty="0" smtClean="0"/>
              <a:t>pour les longueurs de</a:t>
            </a:r>
            <a:br>
              <a:rPr lang="fr-CA" sz="2800" dirty="0" smtClean="0"/>
            </a:br>
            <a:r>
              <a:rPr lang="fr-CA" sz="2800" dirty="0" smtClean="0"/>
              <a:t>1 cm à 10 cm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023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 smtClean="0">
                <a:solidFill>
                  <a:schemeClr val="tx2"/>
                </a:solidFill>
              </a:rPr>
              <a:t>INSTRUMENTS </a:t>
            </a:r>
            <a:r>
              <a:rPr lang="fr-CA" b="1" u="sng" smtClean="0">
                <a:solidFill>
                  <a:schemeClr val="tx2"/>
                </a:solidFill>
              </a:rPr>
              <a:t>DE MESURE</a:t>
            </a:r>
            <a:endParaRPr lang="fr-CA" u="sng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203598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Incertitudes absolues :</a:t>
            </a:r>
            <a:br>
              <a:rPr lang="fr-CA" sz="3200" dirty="0" smtClean="0"/>
            </a:br>
            <a:endParaRPr lang="fr-C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 smtClean="0"/>
              <a:t>Mètre: ± 0.5 mm (par lecture)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 smtClean="0"/>
              <a:t>Pied à coulisse: ± 0.05 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 smtClean="0"/>
              <a:t>Balance: ± 0.1 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C</a:t>
            </a:r>
            <a:r>
              <a:rPr lang="fr-CA" sz="3200" dirty="0" smtClean="0"/>
              <a:t>hronomètre: ± 0.2 – 0.5 sec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2646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4320"/>
            <a:ext cx="8568952" cy="857250"/>
          </a:xfrm>
        </p:spPr>
        <p:txBody>
          <a:bodyPr>
            <a:normAutofit fontScale="90000"/>
          </a:bodyPr>
          <a:lstStyle/>
          <a:p>
            <a:r>
              <a:rPr lang="fr-CA" sz="3600" b="1" u="sng" dirty="0" smtClean="0">
                <a:solidFill>
                  <a:schemeClr val="tx2"/>
                </a:solidFill>
              </a:rPr>
              <a:t>ARRONDISSEMENT ET CHIFFRES SIGNIFICATIFS</a:t>
            </a:r>
            <a:endParaRPr lang="fr-CA" sz="3600" u="sng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1720" y="4299942"/>
            <a:ext cx="51125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8104" y="4876006"/>
            <a:ext cx="3816424" cy="3600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1800" i="1" dirty="0" err="1" smtClean="0"/>
              <a:t>Voir</a:t>
            </a:r>
            <a:r>
              <a:rPr lang="en-US" sz="1800" i="1" dirty="0" smtClean="0"/>
              <a:t> le </a:t>
            </a:r>
            <a:r>
              <a:rPr lang="en-US" sz="1800" i="1" dirty="0" err="1" smtClean="0"/>
              <a:t>tutoriel</a:t>
            </a:r>
            <a:r>
              <a:rPr lang="en-US" sz="1800" i="1" dirty="0" smtClean="0"/>
              <a:t> – </a:t>
            </a:r>
            <a:r>
              <a:rPr lang="en-US" sz="1800" i="1" dirty="0" err="1" smtClean="0"/>
              <a:t>Erreurs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expérimentales</a:t>
            </a:r>
            <a:r>
              <a:rPr lang="en-US" sz="1800" i="1" dirty="0" smtClean="0"/>
              <a:t> pg. </a:t>
            </a:r>
            <a:r>
              <a:rPr lang="en-US" sz="1800" i="1" smtClean="0"/>
              <a:t>6</a:t>
            </a:r>
            <a:endParaRPr lang="en-US" sz="1800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946338"/>
                <a:ext cx="8784976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CA" sz="1600" b="1" dirty="0" smtClean="0">
                    <a:solidFill>
                      <a:schemeClr val="accent2"/>
                    </a:solidFill>
                    <a:sym typeface="Wingdings"/>
                  </a:rPr>
                  <a:t></a:t>
                </a:r>
                <a:r>
                  <a:rPr lang="fr-CA" sz="1600" b="1" dirty="0">
                    <a:solidFill>
                      <a:schemeClr val="accent2"/>
                    </a:solidFill>
                  </a:rPr>
                  <a:t> </a:t>
                </a:r>
                <a:r>
                  <a:rPr lang="fr-CA" sz="1600" b="1" dirty="0" smtClean="0">
                    <a:solidFill>
                      <a:schemeClr val="accent2"/>
                    </a:solidFill>
                  </a:rPr>
                  <a:t> L’incertitude </a:t>
                </a:r>
                <a:r>
                  <a:rPr lang="fr-CA" sz="1600" b="1" dirty="0">
                    <a:solidFill>
                      <a:schemeClr val="accent2"/>
                    </a:solidFill>
                  </a:rPr>
                  <a:t>d’une mesure devrait avoir UN seul chiffre significatif.</a:t>
                </a:r>
                <a:endParaRPr lang="en-CA" sz="1600" b="1" dirty="0">
                  <a:solidFill>
                    <a:schemeClr val="accent2"/>
                  </a:solidFill>
                </a:endParaRPr>
              </a:p>
              <a:p>
                <a:r>
                  <a:rPr lang="fr-CA" sz="1600" dirty="0"/>
                  <a:t> </a:t>
                </a:r>
                <a:endParaRPr lang="en-CA" sz="1600" dirty="0"/>
              </a:p>
              <a:p>
                <a:r>
                  <a:rPr lang="fr-CA" sz="1600" dirty="0"/>
                  <a:t>Exemple </a:t>
                </a:r>
                <a:r>
                  <a:rPr lang="fr-CA" sz="1600" dirty="0" smtClean="0"/>
                  <a:t>1: Supposez </a:t>
                </a:r>
                <a:r>
                  <a:rPr lang="fr-CA" sz="1600" dirty="0"/>
                  <a:t>une incertitude relative de 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0.5%</m:t>
                    </m:r>
                  </m:oMath>
                </a14:m>
                <a:r>
                  <a:rPr lang="fr-CA" sz="1600" dirty="0"/>
                  <a:t> sur l’accélération gravitationnelle: </a:t>
                </a:r>
                <a:br>
                  <a:rPr lang="fr-CA" sz="1600" dirty="0"/>
                </a:br>
                <a:r>
                  <a:rPr lang="fr-CA" sz="1600" dirty="0" smtClean="0"/>
                  <a:t>	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𝑔</m:t>
                    </m:r>
                    <m:r>
                      <a:rPr lang="fr-CA" sz="1600" i="1">
                        <a:latin typeface="Cambria Math"/>
                      </a:rPr>
                      <m:t> = 978.325</m:t>
                    </m:r>
                  </m:oMath>
                </a14:m>
                <a:r>
                  <a:rPr lang="fr-CA" sz="1600" dirty="0"/>
                  <a:t>cm/s</a:t>
                </a:r>
                <a:r>
                  <a:rPr lang="fr-CA" sz="1600" baseline="30000" dirty="0"/>
                  <a:t>2</a:t>
                </a:r>
                <a:r>
                  <a:rPr lang="fr-CA" sz="1600" dirty="0"/>
                  <a:t> 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± 0.5%</m:t>
                    </m:r>
                  </m:oMath>
                </a14:m>
                <a:r>
                  <a:rPr lang="fr-CA" sz="1600" dirty="0"/>
                  <a:t>.  </a:t>
                </a:r>
                <a:br>
                  <a:rPr lang="fr-CA" sz="1600" dirty="0"/>
                </a:br>
                <a:r>
                  <a:rPr lang="fr-CA" sz="1600" dirty="0"/>
                  <a:t/>
                </a:r>
                <a:br>
                  <a:rPr lang="fr-CA" sz="1600" dirty="0"/>
                </a:br>
                <a:r>
                  <a:rPr lang="fr-CA" sz="1600" dirty="0"/>
                  <a:t>Étape 1: 	Calcul de la mesure multipliée par </a:t>
                </a:r>
                <a14:m>
                  <m:oMath xmlns:m="http://schemas.openxmlformats.org/officeDocument/2006/math">
                    <m:r>
                      <a:rPr lang="en-CA" sz="1600" b="0" i="1" smtClean="0">
                        <a:latin typeface="Cambria Math"/>
                      </a:rPr>
                      <m:t>0.5</m:t>
                    </m:r>
                    <m:r>
                      <a:rPr lang="fr-CA" sz="1600" i="1">
                        <a:latin typeface="Cambria Math"/>
                      </a:rPr>
                      <m:t>%</m:t>
                    </m:r>
                  </m:oMath>
                </a14:m>
                <a:r>
                  <a:rPr lang="fr-CA" sz="1600" dirty="0"/>
                  <a:t>:		</a:t>
                </a:r>
                <a:br>
                  <a:rPr lang="fr-CA" sz="1600" dirty="0"/>
                </a:br>
                <a:r>
                  <a:rPr lang="fr-CA" sz="1600" dirty="0"/>
                  <a:t>	</a:t>
                </a:r>
                <a:r>
                  <a:rPr lang="fr-CA" sz="1600" dirty="0" smtClean="0">
                    <a:sym typeface="Wingdings"/>
                  </a:rPr>
                  <a:t></a:t>
                </a:r>
                <a:r>
                  <a:rPr lang="fr-CA" sz="1600" dirty="0" smtClean="0"/>
                  <a:t> 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(978.325 ± 4.891625)</m:t>
                    </m:r>
                  </m:oMath>
                </a14:m>
                <a:r>
                  <a:rPr lang="fr-CA" sz="1600" dirty="0"/>
                  <a:t>cm/s</a:t>
                </a:r>
                <a:r>
                  <a:rPr lang="fr-CA" sz="1600" baseline="30000" dirty="0"/>
                  <a:t>2</a:t>
                </a:r>
                <a:r>
                  <a:rPr lang="fr-CA" sz="1600" dirty="0"/>
                  <a:t>.</a:t>
                </a:r>
                <a:br>
                  <a:rPr lang="fr-CA" sz="1600" dirty="0"/>
                </a:br>
                <a:r>
                  <a:rPr lang="fr-CA" sz="1600" dirty="0"/>
                  <a:t/>
                </a:r>
                <a:br>
                  <a:rPr lang="fr-CA" sz="1600" dirty="0"/>
                </a:br>
                <a:r>
                  <a:rPr lang="fr-CA" sz="1600" dirty="0"/>
                  <a:t>Étape 2: 	Ajustement de l’incertitude à </a:t>
                </a:r>
                <a:r>
                  <a:rPr lang="fr-CA" sz="1600" b="1" dirty="0"/>
                  <a:t>UN</a:t>
                </a:r>
                <a:r>
                  <a:rPr lang="fr-CA" sz="1600" dirty="0"/>
                  <a:t> chiffre significatif:</a:t>
                </a:r>
                <a:br>
                  <a:rPr lang="fr-CA" sz="1600" dirty="0"/>
                </a:br>
                <a:r>
                  <a:rPr lang="fr-CA" sz="1600" dirty="0"/>
                  <a:t>	</a:t>
                </a:r>
                <a:r>
                  <a:rPr lang="fr-CA" sz="1600" dirty="0" smtClean="0">
                    <a:sym typeface="Wingdings"/>
                  </a:rPr>
                  <a:t></a:t>
                </a:r>
                <a:r>
                  <a:rPr lang="fr-CA" sz="1600" dirty="0" smtClean="0"/>
                  <a:t> 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(978.325 ± 5)</m:t>
                    </m:r>
                  </m:oMath>
                </a14:m>
                <a:r>
                  <a:rPr lang="fr-CA" sz="1600" dirty="0"/>
                  <a:t>cm/s</a:t>
                </a:r>
                <a:r>
                  <a:rPr lang="fr-CA" sz="1600" baseline="30000" dirty="0"/>
                  <a:t>2</a:t>
                </a:r>
                <a:r>
                  <a:rPr lang="fr-CA" sz="1600" dirty="0"/>
                  <a:t>.</a:t>
                </a:r>
                <a:br>
                  <a:rPr lang="fr-CA" sz="1600" dirty="0"/>
                </a:br>
                <a:r>
                  <a:rPr lang="fr-CA" sz="1600" dirty="0"/>
                  <a:t/>
                </a:r>
                <a:br>
                  <a:rPr lang="fr-CA" sz="1600" dirty="0"/>
                </a:br>
                <a:r>
                  <a:rPr lang="fr-CA" sz="1600" dirty="0"/>
                  <a:t>Étape 3: 	</a:t>
                </a:r>
                <a:r>
                  <a:rPr lang="fr-CA" sz="1600" dirty="0" smtClean="0"/>
                  <a:t>Ajustement </a:t>
                </a:r>
                <a:r>
                  <a:rPr lang="fr-CA" sz="1600" dirty="0"/>
                  <a:t>de la mesure pour qu’elle ait le même degré de précision que l’incertitude:</a:t>
                </a:r>
                <a:br>
                  <a:rPr lang="fr-CA" sz="1600" dirty="0"/>
                </a:br>
                <a:r>
                  <a:rPr lang="fr-CA" sz="1600" dirty="0"/>
                  <a:t>	</a:t>
                </a:r>
                <a:r>
                  <a:rPr lang="fr-CA" sz="1600" dirty="0" smtClean="0">
                    <a:sym typeface="Wingdings"/>
                  </a:rPr>
                  <a:t></a:t>
                </a:r>
                <a:r>
                  <a:rPr lang="fr-CA" sz="1600" dirty="0" smtClean="0"/>
                  <a:t> 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(978 ± 5)</m:t>
                    </m:r>
                  </m:oMath>
                </a14:m>
                <a:r>
                  <a:rPr lang="fr-CA" sz="1600" dirty="0"/>
                  <a:t>cm/s</a:t>
                </a:r>
                <a:r>
                  <a:rPr lang="fr-CA" sz="1600" baseline="30000" dirty="0"/>
                  <a:t>2</a:t>
                </a:r>
                <a:r>
                  <a:rPr lang="fr-CA" sz="1600" dirty="0"/>
                  <a:t>.  </a:t>
                </a:r>
                <a:br>
                  <a:rPr lang="fr-CA" sz="1600" dirty="0"/>
                </a:br>
                <a:r>
                  <a:rPr lang="fr-CA" sz="1600" dirty="0"/>
                  <a:t/>
                </a:r>
                <a:br>
                  <a:rPr lang="fr-CA" sz="1600" dirty="0"/>
                </a:br>
                <a:r>
                  <a:rPr lang="fr-CA" sz="1600" dirty="0"/>
                  <a:t>		La mesure ne peut jamais être plus précise que l’incertitude. </a:t>
                </a:r>
                <a:endParaRPr lang="en-CA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46338"/>
                <a:ext cx="8784976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347" t="-644" b="-11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0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 smtClean="0">
                <a:solidFill>
                  <a:schemeClr val="tx2"/>
                </a:solidFill>
              </a:rPr>
              <a:t>LAB 1: OBJECTIFS</a:t>
            </a:r>
            <a:endParaRPr lang="fr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423047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r-CA" dirty="0" smtClean="0"/>
          </a:p>
          <a:p>
            <a:r>
              <a:rPr lang="fr-CA" dirty="0" smtClean="0"/>
              <a:t>Partie 1: Mesure de longueur</a:t>
            </a:r>
          </a:p>
          <a:p>
            <a:pPr lvl="1"/>
            <a:r>
              <a:rPr lang="fr-CA" dirty="0" smtClean="0"/>
              <a:t>Mesurer les dimensions d’objets afin d’en calculer le volume et la densité</a:t>
            </a:r>
          </a:p>
          <a:p>
            <a:pPr lvl="1"/>
            <a:r>
              <a:rPr lang="fr-FR" dirty="0" smtClean="0"/>
              <a:t>Déterminer</a:t>
            </a:r>
            <a:r>
              <a:rPr lang="fr-FR" dirty="0"/>
              <a:t>, à partir d’une table, de quel métal </a:t>
            </a:r>
            <a:r>
              <a:rPr lang="fr-FR" dirty="0" smtClean="0"/>
              <a:t>un objet est composé</a:t>
            </a:r>
          </a:p>
          <a:p>
            <a:pPr lvl="1"/>
            <a:r>
              <a:rPr lang="fr-CA" dirty="0" smtClean="0"/>
              <a:t>Utiliser les incertitudes et faire des calculs d’erreur</a:t>
            </a:r>
          </a:p>
          <a:p>
            <a:endParaRPr lang="fr-CA" dirty="0" smtClean="0"/>
          </a:p>
          <a:p>
            <a:r>
              <a:rPr lang="fr-CA" dirty="0" smtClean="0"/>
              <a:t>Partie 2: Mesure de temps</a:t>
            </a:r>
          </a:p>
          <a:p>
            <a:pPr lvl="1"/>
            <a:r>
              <a:rPr lang="fr-CA" dirty="0" smtClean="0"/>
              <a:t>Mesurer la période d’oscillation d’un système masse-ressort</a:t>
            </a:r>
          </a:p>
          <a:p>
            <a:pPr lvl="1"/>
            <a:r>
              <a:rPr lang="fr-CA" dirty="0" smtClean="0"/>
              <a:t>Calculer des quantités statistiques comme la moyenne, l’écart-type et l’erreur standard</a:t>
            </a:r>
            <a:br>
              <a:rPr lang="fr-CA" dirty="0" smtClean="0"/>
            </a:br>
            <a:endParaRPr lang="fr-CA" dirty="0" smtClean="0"/>
          </a:p>
          <a:p>
            <a:r>
              <a:rPr lang="fr-CA" dirty="0" smtClean="0"/>
              <a:t>Partie 3: Objet en chute libre</a:t>
            </a:r>
          </a:p>
          <a:p>
            <a:pPr lvl="1"/>
            <a:r>
              <a:rPr lang="fr-CA" dirty="0" smtClean="0"/>
              <a:t>Utiliser un système d’acquisition de données afin de mesurer la vitesse d’un objet en chute libre.</a:t>
            </a:r>
          </a:p>
          <a:p>
            <a:pPr lvl="1"/>
            <a:r>
              <a:rPr lang="fr-CA" dirty="0" smtClean="0"/>
              <a:t>Préparer  un graphique de la vitesse vs. temps pour une objet en chute libre et utiliser un outil de régression linéaire afin de déterminer l’accélération gravitationnelle, </a:t>
            </a:r>
            <a:r>
              <a:rPr lang="fr-CA" i="1" dirty="0" smtClean="0"/>
              <a:t>g</a:t>
            </a:r>
            <a:r>
              <a:rPr lang="fr-CA" dirty="0" smtClean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189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973</Words>
  <Application>Microsoft Office PowerPoint</Application>
  <PresentationFormat>On-screen Show (16:9)</PresentationFormat>
  <Paragraphs>91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Wingdings</vt:lpstr>
      <vt:lpstr>Office Theme</vt:lpstr>
      <vt:lpstr>Mesures simples &amp;  Objet en chute libre</vt:lpstr>
      <vt:lpstr>MESURES SIMPLES</vt:lpstr>
      <vt:lpstr>CALCULS D’ERREUR</vt:lpstr>
      <vt:lpstr>CALCULS D’ERREUR</vt:lpstr>
      <vt:lpstr>MESURES RÉPÉTÉES</vt:lpstr>
      <vt:lpstr>INSTRUMENTS DE MESURE</vt:lpstr>
      <vt:lpstr>INSTRUMENTS DE MESURE</vt:lpstr>
      <vt:lpstr>ARRONDISSEMENT ET CHIFFRES SIGNIFICATIFS</vt:lpstr>
      <vt:lpstr>LAB 1: OBJECTIFS</vt:lpstr>
      <vt:lpstr>Partie 1 - Mesure de longueur</vt:lpstr>
      <vt:lpstr>Partie 2 – Mesure de temps</vt:lpstr>
      <vt:lpstr>Partie 3 – Objet en chute libre</vt:lpstr>
      <vt:lpstr>NETTOYAGE</vt:lpstr>
      <vt:lpstr>PowerPoint Presentation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Mesures simples</dc:title>
  <dc:creator>COE Support</dc:creator>
  <cp:lastModifiedBy>Michael Wong</cp:lastModifiedBy>
  <cp:revision>154</cp:revision>
  <dcterms:created xsi:type="dcterms:W3CDTF">2013-01-04T15:12:26Z</dcterms:created>
  <dcterms:modified xsi:type="dcterms:W3CDTF">2023-01-17T15:16:17Z</dcterms:modified>
</cp:coreProperties>
</file>