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8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88" r:id="rId11"/>
    <p:sldId id="289" r:id="rId12"/>
    <p:sldId id="297" r:id="rId13"/>
    <p:sldId id="301" r:id="rId14"/>
    <p:sldId id="302" r:id="rId15"/>
    <p:sldId id="298" r:id="rId16"/>
    <p:sldId id="299" r:id="rId17"/>
    <p:sldId id="300" r:id="rId18"/>
    <p:sldId id="303" r:id="rId19"/>
    <p:sldId id="307" r:id="rId20"/>
    <p:sldId id="304" r:id="rId21"/>
    <p:sldId id="305" r:id="rId22"/>
    <p:sldId id="306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5847" autoAdjust="0"/>
  </p:normalViewPr>
  <p:slideViewPr>
    <p:cSldViewPr>
      <p:cViewPr>
        <p:scale>
          <a:sx n="150" d="100"/>
          <a:sy n="150" d="100"/>
        </p:scale>
        <p:origin x="682" y="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TA’s should explain the water pump analogy:</a:t>
            </a:r>
          </a:p>
          <a:p>
            <a:r>
              <a:rPr lang="en-CA" dirty="0"/>
              <a:t>Water pump gives potential</a:t>
            </a:r>
            <a:r>
              <a:rPr lang="en-CA" baseline="0" dirty="0"/>
              <a:t> energy to water, same as how</a:t>
            </a:r>
            <a:r>
              <a:rPr lang="en-CA" dirty="0"/>
              <a:t> battery</a:t>
            </a:r>
            <a:r>
              <a:rPr lang="en-CA" baseline="0" dirty="0"/>
              <a:t> gives energy to electrical charges.</a:t>
            </a:r>
          </a:p>
          <a:p>
            <a:r>
              <a:rPr lang="en-CA" baseline="0" dirty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/>
              <a:t>The diameter of the water pipe is like the conductance, C, in a circuit. The inverse of conductance is resistance (measured in </a:t>
            </a:r>
            <a:r>
              <a:rPr lang="el-GR" baseline="0" dirty="0"/>
              <a:t>Ω</a:t>
            </a:r>
            <a:r>
              <a:rPr lang="en-CA" baseline="0" dirty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This slide should be used if you are teaching 1122/1322 or 1522/1722.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515"/>
            <a:ext cx="5392613" cy="19541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Simple Circuits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0544"/>
            <a:ext cx="5392613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Breadboard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Fluke </a:t>
            </a:r>
            <a:br>
              <a:rPr lang="en-CA" dirty="0">
                <a:solidFill>
                  <a:srgbClr val="FFFF00"/>
                </a:solidFill>
              </a:rPr>
            </a:br>
            <a:r>
              <a:rPr lang="en-CA" dirty="0" err="1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86736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Oscilloscope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Function generator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3600" y="546234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FFFF00"/>
                </a:solidFill>
              </a:rPr>
              <a:t>myDAQ</a:t>
            </a:r>
            <a:r>
              <a:rPr lang="en-CA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52536" y="4306788"/>
            <a:ext cx="5112568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EQUIPMENT</a:t>
            </a:r>
            <a:endParaRPr lang="en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RESISTORS AND CAPACITORS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9036496" cy="1635646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resistors have a colour code on them that gives their rated resistance and uncertainty.</a:t>
            </a:r>
          </a:p>
          <a:p>
            <a:r>
              <a:rPr lang="en-CA" dirty="0"/>
              <a:t>The capacitors use a 3 digit code – the first two numbers are the value and third number is the multiplier times pF</a:t>
            </a:r>
            <a:r>
              <a:rPr lang="fr-CA" dirty="0"/>
              <a:t>: 543 </a:t>
            </a:r>
            <a:r>
              <a:rPr lang="fr-CA" dirty="0" err="1"/>
              <a:t>means</a:t>
            </a:r>
            <a:r>
              <a:rPr lang="fr-CA" dirty="0"/>
              <a:t> 54 x 1000 pF </a:t>
            </a:r>
            <a:r>
              <a:rPr lang="fr-CA"/>
              <a:t>= 54 nF</a:t>
            </a:r>
            <a:r>
              <a:rPr lang="fr-CA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RESISTOR COLOUR CHART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/>
          </a:bodyPr>
          <a:lstStyle/>
          <a:p>
            <a:r>
              <a:rPr lang="en-CA" sz="2400" dirty="0"/>
              <a:t>Example:</a:t>
            </a:r>
            <a:br>
              <a:rPr lang="en-CA" sz="2400" dirty="0"/>
            </a:br>
            <a:r>
              <a:rPr lang="en-CA" sz="2400" dirty="0"/>
              <a:t>1- Red (2)</a:t>
            </a:r>
            <a:br>
              <a:rPr lang="en-CA" sz="2400" dirty="0"/>
            </a:br>
            <a:r>
              <a:rPr lang="en-CA" sz="2400" dirty="0"/>
              <a:t>2- Black (0)</a:t>
            </a:r>
            <a:br>
              <a:rPr lang="en-CA" sz="2400" dirty="0"/>
            </a:br>
            <a:r>
              <a:rPr lang="en-CA" sz="2400" dirty="0"/>
              <a:t>3- Orange (10</a:t>
            </a:r>
            <a:r>
              <a:rPr lang="en-CA" sz="2400" baseline="30000" dirty="0"/>
              <a:t>3</a:t>
            </a:r>
            <a:r>
              <a:rPr lang="en-CA" sz="2400" dirty="0"/>
              <a:t>) </a:t>
            </a:r>
            <a:br>
              <a:rPr lang="en-CA" sz="2400" dirty="0"/>
            </a:br>
            <a:r>
              <a:rPr lang="en-CA" sz="2400" dirty="0"/>
              <a:t>4- Gold (5%)</a:t>
            </a:r>
          </a:p>
          <a:p>
            <a:r>
              <a:rPr lang="en-CA" sz="2400" dirty="0"/>
              <a:t>Resistance value:</a:t>
            </a:r>
            <a:br>
              <a:rPr lang="en-CA" sz="2400" dirty="0"/>
            </a:br>
            <a:r>
              <a:rPr lang="en-CA" sz="2400" dirty="0"/>
              <a:t>20 × 10</a:t>
            </a:r>
            <a:r>
              <a:rPr lang="en-CA" sz="2400" baseline="30000" dirty="0"/>
              <a:t>3</a:t>
            </a:r>
            <a:r>
              <a:rPr lang="en-CA" sz="2400" dirty="0"/>
              <a:t> </a:t>
            </a:r>
            <a:r>
              <a:rPr lang="el-GR" sz="2400" dirty="0"/>
              <a:t>Ω</a:t>
            </a:r>
            <a:r>
              <a:rPr lang="en-CA" sz="2400" dirty="0"/>
              <a:t> ± 5%</a:t>
            </a:r>
            <a:br>
              <a:rPr lang="en-CA" sz="2400" dirty="0"/>
            </a:br>
            <a:r>
              <a:rPr lang="en-CA" sz="2400" dirty="0"/>
              <a:t>(20 ± 1) k</a:t>
            </a:r>
            <a:r>
              <a:rPr lang="el-GR" sz="2400" dirty="0"/>
              <a:t>Ω</a:t>
            </a:r>
            <a:endParaRPr lang="en-CA" sz="2400" dirty="0"/>
          </a:p>
          <a:p>
            <a:r>
              <a:rPr lang="en-CA" sz="2400" dirty="0"/>
              <a:t>You will use this chart to complete </a:t>
            </a:r>
            <a:r>
              <a:rPr lang="en-CA" sz="2400" b="1" dirty="0"/>
              <a:t>PART 1</a:t>
            </a:r>
            <a:r>
              <a:rPr lang="en-CA" sz="2400" dirty="0"/>
              <a:t>.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27534"/>
            <a:ext cx="6410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USING THE BREADBOARD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en-CA" sz="2400" dirty="0"/>
              <a:t>On the left is a sample of the type of breadboard you will be using.</a:t>
            </a:r>
          </a:p>
          <a:p>
            <a:r>
              <a:rPr lang="en-CA" sz="2400" dirty="0"/>
              <a:t>On the right is the hidden connection pattern of the pins in the board.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BUILDING A CIRCUIT FROM A DIAGRAM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en-CA" sz="2400" dirty="0"/>
              <a:t>On the left is the circuit diagram of a combination of resistors in series and parallel.</a:t>
            </a:r>
          </a:p>
          <a:p>
            <a:r>
              <a:rPr lang="en-CA" sz="2400" dirty="0"/>
              <a:t>On the right is an example of how you can connect the resistors using the hidden connection pattern.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SETTING UP VOLTMETER AND AMMETER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/>
          </a:bodyPr>
          <a:lstStyle/>
          <a:p>
            <a:r>
              <a:rPr lang="en-CA" sz="2400" dirty="0"/>
              <a:t>Your voltmeter (Fluke) will be in parallel with the resistor.</a:t>
            </a:r>
          </a:p>
          <a:p>
            <a:r>
              <a:rPr lang="en-CA" sz="2400" dirty="0"/>
              <a:t>Your ammeter (</a:t>
            </a:r>
            <a:r>
              <a:rPr lang="en-CA" sz="2400" dirty="0" err="1"/>
              <a:t>myDAQ</a:t>
            </a:r>
            <a:r>
              <a:rPr lang="en-CA" sz="2400" dirty="0"/>
              <a:t>) will be in series with the resistor.</a:t>
            </a:r>
          </a:p>
          <a:p>
            <a:r>
              <a:rPr lang="en-CA" sz="2400" dirty="0"/>
              <a:t>You will build this circuit in </a:t>
            </a:r>
            <a:r>
              <a:rPr lang="en-CA" sz="2400" b="1" dirty="0"/>
              <a:t>PART 2 </a:t>
            </a:r>
            <a:r>
              <a:rPr lang="en-CA" sz="2400" dirty="0"/>
              <a:t>to verify Ohm’s law.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DIGITAL MULTIMETER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/>
          </a:bodyPr>
          <a:lstStyle/>
          <a:p>
            <a:r>
              <a:rPr lang="en-CA" sz="2400" dirty="0"/>
              <a:t>The digital </a:t>
            </a:r>
            <a:r>
              <a:rPr lang="en-CA" sz="2400" dirty="0" err="1"/>
              <a:t>multimeter</a:t>
            </a:r>
            <a:r>
              <a:rPr lang="en-CA" sz="2400" dirty="0"/>
              <a:t> program is located on your desktop.</a:t>
            </a:r>
          </a:p>
          <a:p>
            <a:r>
              <a:rPr lang="en-CA" sz="2400" dirty="0"/>
              <a:t>You can use the software to measure voltage, current and resistance.</a:t>
            </a:r>
          </a:p>
          <a:p>
            <a:r>
              <a:rPr lang="en-CA" sz="2400" dirty="0"/>
              <a:t>The range can be specified or leave it on auto mode so that the software will determine your range for you.</a:t>
            </a:r>
          </a:p>
          <a:p>
            <a:r>
              <a:rPr lang="en-CA" sz="2400" dirty="0"/>
              <a:t>Depending on what variable you are measuring, you might need to change the position of the banana cable.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DC LEVEL </a:t>
            </a:r>
            <a:r>
              <a:rPr lang="en-US" b="1" u="sng" dirty="0">
                <a:solidFill>
                  <a:schemeClr val="tx2"/>
                </a:solidFill>
              </a:rPr>
              <a:t>POWER SUPPLY PROGRAM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lnSpcReduction="10000"/>
          </a:bodyPr>
          <a:lstStyle/>
          <a:p>
            <a:r>
              <a:rPr lang="en-CA" sz="2400"/>
              <a:t>The </a:t>
            </a:r>
            <a:r>
              <a:rPr lang="en-CA" sz="2400" smtClean="0"/>
              <a:t>DC Level </a:t>
            </a:r>
            <a:r>
              <a:rPr lang="en-CA" sz="2400" dirty="0"/>
              <a:t>Power Supply program is located on your desktop.</a:t>
            </a:r>
          </a:p>
          <a:p>
            <a:r>
              <a:rPr lang="en-CA" sz="2400" dirty="0"/>
              <a:t>The correct channels for output (</a:t>
            </a:r>
            <a:r>
              <a:rPr lang="en-CA" sz="2400" dirty="0" err="1"/>
              <a:t>myDAQ</a:t>
            </a:r>
            <a:r>
              <a:rPr lang="en-CA" sz="2400" dirty="0"/>
              <a:t> AO 0) should be selected then click the “Start” button.</a:t>
            </a:r>
          </a:p>
          <a:p>
            <a:r>
              <a:rPr lang="en-CA" sz="2400" dirty="0"/>
              <a:t>You can change the voltage output in as necessary (range is 0 – 5 V) (“hit Enter”).</a:t>
            </a:r>
          </a:p>
          <a:p>
            <a:r>
              <a:rPr lang="en-CA" sz="2400" dirty="0"/>
              <a:t>The voltage output is shown on the graph.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4"/>
            <a:ext cx="4515300" cy="3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UNCERTAINTIES ON METER READINGS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en-CA" sz="2200" dirty="0"/>
              <a:t>Example: You want to use your </a:t>
            </a:r>
            <a:r>
              <a:rPr lang="en-CA" sz="2200" dirty="0" err="1"/>
              <a:t>myDAQ</a:t>
            </a:r>
            <a:r>
              <a:rPr lang="en-CA" sz="2200" dirty="0"/>
              <a:t> to read the current in a circuit.</a:t>
            </a:r>
            <a:br>
              <a:rPr lang="en-CA" sz="2200" dirty="0"/>
            </a:br>
            <a:r>
              <a:rPr lang="en-CA" sz="2200" dirty="0"/>
              <a:t>- Your ammeter has a reading of </a:t>
            </a:r>
            <a:r>
              <a:rPr lang="en-CA" sz="2200" b="1" dirty="0"/>
              <a:t>0.057 A</a:t>
            </a:r>
            <a:r>
              <a:rPr lang="en-CA" sz="2200" dirty="0"/>
              <a:t> (set on the 1.000 A range). </a:t>
            </a:r>
            <a:br>
              <a:rPr lang="en-CA" sz="2200" dirty="0"/>
            </a:br>
            <a:r>
              <a:rPr lang="en-CA" sz="2200" dirty="0"/>
              <a:t>- From the specs. of your </a:t>
            </a:r>
            <a:r>
              <a:rPr lang="en-CA" sz="2200" dirty="0" err="1"/>
              <a:t>myDAQ</a:t>
            </a:r>
            <a:r>
              <a:rPr lang="en-CA" sz="2200" dirty="0"/>
              <a:t>, the accuracy is </a:t>
            </a:r>
            <a:r>
              <a:rPr lang="en-CA" sz="2200" b="1" dirty="0"/>
              <a:t>± (0.5% + 2 mA)</a:t>
            </a:r>
            <a:r>
              <a:rPr lang="en-CA" sz="2200" dirty="0"/>
              <a:t>.</a:t>
            </a:r>
            <a:br>
              <a:rPr lang="en-CA" sz="2200" dirty="0"/>
            </a:br>
            <a:r>
              <a:rPr lang="en-CA" sz="2200" dirty="0"/>
              <a:t>- The % is the percentage of your value and the 2 mA is the constant you add to the percentage.</a:t>
            </a:r>
            <a:br>
              <a:rPr lang="en-CA" sz="2200" dirty="0"/>
            </a:br>
            <a:r>
              <a:rPr lang="en-CA" sz="2200" dirty="0"/>
              <a:t>- </a:t>
            </a:r>
            <a:r>
              <a:rPr lang="en-CA" sz="2200" dirty="0">
                <a:sym typeface="Wingdings" panose="05000000000000000000" pitchFamily="2" charset="2"/>
              </a:rPr>
              <a:t> </a:t>
            </a:r>
            <a:r>
              <a:rPr lang="en-CA" sz="2200" b="1" dirty="0"/>
              <a:t>± (0.5% + 2 mA) = ± (0.005 × 0.057 + 0.002) A = ± 0.002285 A</a:t>
            </a:r>
            <a:br>
              <a:rPr lang="en-CA" sz="2200" b="1" dirty="0"/>
            </a:br>
            <a:r>
              <a:rPr lang="en-CA" sz="2200" b="1" dirty="0"/>
              <a:t>- </a:t>
            </a:r>
            <a:r>
              <a:rPr lang="en-CA" sz="2200" dirty="0"/>
              <a:t>Therefore your final reading is </a:t>
            </a:r>
            <a:r>
              <a:rPr lang="en-CA" sz="2200" b="1" i="1" dirty="0">
                <a:latin typeface="Times New Roman"/>
                <a:cs typeface="Times New Roman"/>
              </a:rPr>
              <a:t>I</a:t>
            </a:r>
            <a:r>
              <a:rPr lang="en-CA" sz="2200" b="1" dirty="0">
                <a:latin typeface="Times New Roman"/>
                <a:cs typeface="Times New Roman"/>
              </a:rPr>
              <a:t> = </a:t>
            </a:r>
            <a:r>
              <a:rPr lang="en-CA" sz="2200" b="1" dirty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chemeClr val="tx2"/>
                </a:solidFill>
              </a:rPr>
              <a:t>A CIRCUIT WITH SEVERAL RESISTORS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/>
          </a:bodyPr>
          <a:lstStyle/>
          <a:p>
            <a:r>
              <a:rPr lang="en-CA" sz="2400" dirty="0"/>
              <a:t>In </a:t>
            </a:r>
            <a:r>
              <a:rPr lang="en-CA" sz="2400" b="1" dirty="0"/>
              <a:t>PART 3</a:t>
            </a:r>
            <a:r>
              <a:rPr lang="en-CA" sz="2400" dirty="0"/>
              <a:t> you will measure the effective resistance of various combinations of resistors in series and parallel.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In </a:t>
            </a:r>
            <a:r>
              <a:rPr lang="en-CA" sz="2400" b="1" dirty="0"/>
              <a:t>PART 4</a:t>
            </a:r>
            <a:r>
              <a:rPr lang="en-CA" sz="2400" dirty="0"/>
              <a:t> you will verify </a:t>
            </a:r>
            <a:r>
              <a:rPr lang="en-CA" sz="2400" dirty="0" err="1"/>
              <a:t>Kirchoff’s</a:t>
            </a:r>
            <a:r>
              <a:rPr lang="en-CA" sz="2400" dirty="0"/>
              <a:t> rules using the circuit shown on the right along with your voltmeter (FLUKE) and ammeter (</a:t>
            </a:r>
            <a:r>
              <a:rPr lang="en-CA" sz="2400" dirty="0" err="1"/>
              <a:t>myDAQ</a:t>
            </a:r>
            <a:r>
              <a:rPr lang="en-CA" sz="2400" dirty="0"/>
              <a:t>) to measure the voltage and current at different sections.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5472608" cy="42484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An electrical circuit consists of a closed loop with a number of different elements through which electric current passes.</a:t>
                </a:r>
              </a:p>
              <a:p>
                <a:r>
                  <a:rPr lang="en-CA" dirty="0"/>
                  <a:t>Important variables are voltage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dirty="0"/>
                  <a:t>), current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en-CA" dirty="0"/>
                  <a:t>), resistance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), and conductance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).</a:t>
                </a:r>
              </a:p>
              <a:p>
                <a:r>
                  <a:rPr lang="en-CA" dirty="0"/>
                  <a:t>Consider the water pump analogy to understand voltage.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5472608" cy="4248472"/>
              </a:xfrm>
              <a:blipFill>
                <a:blip r:embed="rId3"/>
                <a:stretch>
                  <a:fillRect l="-2341" t="-2869" r="-36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SETTING UP YOUR RC CIRCUIT (PART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7241" y="3219822"/>
            <a:ext cx="8808913" cy="1944216"/>
          </a:xfrm>
        </p:spPr>
        <p:txBody>
          <a:bodyPr>
            <a:normAutofit/>
          </a:bodyPr>
          <a:lstStyle/>
          <a:p>
            <a:r>
              <a:rPr lang="en-CA" sz="2400" dirty="0"/>
              <a:t>You will use the </a:t>
            </a:r>
            <a:r>
              <a:rPr lang="en-CA" sz="2400" dirty="0" err="1"/>
              <a:t>myDAQ</a:t>
            </a:r>
            <a:r>
              <a:rPr lang="en-CA" sz="2400" dirty="0"/>
              <a:t> as both the power supply </a:t>
            </a:r>
            <a:r>
              <a:rPr lang="en-CA" sz="2400" b="1" dirty="0"/>
              <a:t>function generator</a:t>
            </a:r>
            <a:r>
              <a:rPr lang="en-CA" sz="2400" dirty="0"/>
              <a:t> (</a:t>
            </a:r>
            <a:r>
              <a:rPr lang="en-CA" sz="2400" dirty="0">
                <a:solidFill>
                  <a:srgbClr val="FF0000"/>
                </a:solidFill>
              </a:rPr>
              <a:t>AO0</a:t>
            </a:r>
            <a:r>
              <a:rPr lang="en-CA" sz="2400" dirty="0"/>
              <a:t>, AGND) and a </a:t>
            </a:r>
            <a:r>
              <a:rPr lang="en-CA" sz="2400" b="1" dirty="0"/>
              <a:t>digital oscilloscope </a:t>
            </a:r>
            <a:r>
              <a:rPr lang="en-CA" sz="2400" dirty="0"/>
              <a:t>(</a:t>
            </a:r>
            <a:r>
              <a:rPr lang="en-CA" sz="2400" dirty="0">
                <a:solidFill>
                  <a:srgbClr val="00B050"/>
                </a:solidFill>
              </a:rPr>
              <a:t>AI0+</a:t>
            </a:r>
            <a:r>
              <a:rPr lang="en-CA" sz="2400" dirty="0"/>
              <a:t>, </a:t>
            </a:r>
            <a:r>
              <a:rPr lang="en-CA" sz="2400" dirty="0">
                <a:solidFill>
                  <a:srgbClr val="00B050"/>
                </a:solidFill>
              </a:rPr>
              <a:t>AI0-</a:t>
            </a:r>
            <a:r>
              <a:rPr lang="en-CA" sz="2400" dirty="0"/>
              <a:t>).</a:t>
            </a:r>
          </a:p>
          <a:p>
            <a:r>
              <a:rPr lang="en-CA" sz="2400" dirty="0"/>
              <a:t>The oscilloscope will measure the voltage on the capacitor as a function of time through the charging and discharging stages.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5" y="771550"/>
            <a:ext cx="7428789" cy="2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FUNCTION GENERATOR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39951" y="771550"/>
            <a:ext cx="4824537" cy="4176464"/>
          </a:xfrm>
        </p:spPr>
        <p:txBody>
          <a:bodyPr>
            <a:normAutofit/>
          </a:bodyPr>
          <a:lstStyle/>
          <a:p>
            <a:r>
              <a:rPr lang="en-CA" sz="2400" dirty="0"/>
              <a:t>The Function Generator software is located on the desktop.</a:t>
            </a:r>
          </a:p>
          <a:p>
            <a:r>
              <a:rPr lang="en-CA" sz="2400" dirty="0"/>
              <a:t>You will use the square wave function.</a:t>
            </a:r>
          </a:p>
          <a:p>
            <a:r>
              <a:rPr lang="en-CA" sz="2400" dirty="0"/>
              <a:t>You will set the frequency, voltage, and DC offset as instructed.</a:t>
            </a:r>
          </a:p>
          <a:p>
            <a:r>
              <a:rPr lang="en-CA" sz="2400" dirty="0"/>
              <a:t>A duty cycle of 50% means that for each pulse, half of the cycle will be at your required voltage and half will be at 0.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843558"/>
            <a:ext cx="3615953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DIGITAL OSCILLOSCOPE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-15255" y="771550"/>
            <a:ext cx="3723159" cy="4320480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Oscilloscope = Voltmeter!</a:t>
            </a:r>
          </a:p>
          <a:p>
            <a:r>
              <a:rPr lang="en-CA" sz="2400" dirty="0"/>
              <a:t>You first need to set the  vertical (voltage) and horizontal (time) scales.</a:t>
            </a:r>
          </a:p>
          <a:p>
            <a:r>
              <a:rPr lang="en-CA" sz="2400" dirty="0"/>
              <a:t>You need to set a trigger type and voltage. This is a minimum voltage reading necessary for your trace to appear on the oscilloscope.</a:t>
            </a:r>
          </a:p>
          <a:p>
            <a:r>
              <a:rPr lang="en-CA" sz="2400" dirty="0"/>
              <a:t>The graph should show one full cycle (charging and discharging the capacitor).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9542"/>
            <a:ext cx="4845436" cy="3312368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635896" y="4083918"/>
            <a:ext cx="5400601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You will export the data to Logger Pro to do a fit and find the capacitance.</a:t>
            </a:r>
          </a:p>
        </p:txBody>
      </p:sp>
    </p:spTree>
    <p:extLst>
      <p:ext uri="{BB962C8B-B14F-4D97-AF65-F5344CB8AC3E}">
        <p14:creationId xmlns:p14="http://schemas.microsoft.com/office/powerpoint/2010/main" val="218537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the computer and </a:t>
            </a:r>
            <a:r>
              <a:rPr lang="en-US" b="1" dirty="0"/>
              <a:t>don’t forget to take your USB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Turn off the Fluke </a:t>
            </a:r>
            <a:r>
              <a:rPr lang="en-CA" dirty="0" err="1"/>
              <a:t>multimeter</a:t>
            </a:r>
            <a:r>
              <a:rPr lang="en-CA" dirty="0"/>
              <a:t>. Disassemble your circuit and put back the three resistors and the two capacitors in your wire kit box.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recycle scrap paper and throw away any garbage. Please leave your station as clean as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Push back the monitor, keyboard, and mouse. Please push your chair back under the table.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 you!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3583284"/>
            <a:ext cx="4392488" cy="158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Don’t forget to do your pre-lab </a:t>
            </a:r>
            <a:br>
              <a:rPr lang="en-US" sz="2400" dirty="0"/>
            </a:br>
            <a:r>
              <a:rPr lang="en-US" sz="2400" dirty="0"/>
              <a:t>for the next experiment!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3154659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3219822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14993" y="681993"/>
            <a:ext cx="158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in 1 week before 5pm.</a:t>
            </a:r>
          </a:p>
          <a:p>
            <a:endParaRPr lang="en-US" dirty="0"/>
          </a:p>
          <a:p>
            <a:r>
              <a:rPr lang="en-US" dirty="0"/>
              <a:t>Please submit the report to the </a:t>
            </a:r>
            <a:r>
              <a:rPr lang="en-US" dirty="0" err="1"/>
              <a:t>dropbox</a:t>
            </a:r>
            <a:r>
              <a:rPr lang="en-US" dirty="0"/>
              <a:t> in STM 3</a:t>
            </a:r>
            <a:r>
              <a:rPr lang="en-US" baseline="30000" dirty="0"/>
              <a:t>rd</a:t>
            </a:r>
            <a:r>
              <a:rPr lang="en-US" dirty="0"/>
              <a:t> floor.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39B31-5BF6-0CA5-4BB1-C64D555D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1549"/>
            <a:ext cx="2736304" cy="22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CURRENT, VOLTAGE, and OHM’S LAW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43558"/>
                <a:ext cx="9036496" cy="4176464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Conductivity and resistivity:</a:t>
                </a:r>
                <a:br>
                  <a:rPr lang="en-CA" b="1" dirty="0"/>
                </a:br>
                <a:r>
                  <a:rPr lang="en-CA" b="1" dirty="0"/>
                  <a:t>	</a:t>
                </a:r>
                <a:r>
                  <a:rPr lang="en-CA" sz="2400" dirty="0"/>
                  <a:t>-</a:t>
                </a:r>
                <a:r>
                  <a:rPr lang="en-CA" b="1" dirty="0"/>
                  <a:t> </a:t>
                </a:r>
                <a:r>
                  <a:rPr lang="en-CA" sz="2400" dirty="0"/>
                  <a:t>Conductivity is defined as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lit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400" dirty="0"/>
                  <a:t> 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CA" sz="2400" dirty="0"/>
                  <a:t> is length 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400" dirty="0"/>
                  <a:t> is area.</a:t>
                </a:r>
                <a:br>
                  <a:rPr lang="en-CA" sz="2400" dirty="0"/>
                </a:br>
                <a:r>
                  <a:rPr lang="en-CA" sz="2400" dirty="0"/>
                  <a:t>	- Resistivity is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A" sz="2400" i="1" dirty="0"/>
                  <a:t/>
                </a:r>
                <a:br>
                  <a:rPr lang="en-CA" sz="2400" i="1" dirty="0"/>
                </a:br>
                <a:r>
                  <a:rPr lang="en-CA" sz="2400" dirty="0"/>
                  <a:t>	- Resistance,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, of an element is its ability to limit current flow.</a:t>
                </a:r>
                <a:endParaRPr lang="en-CA" b="1" dirty="0"/>
              </a:p>
              <a:p>
                <a:r>
                  <a:rPr lang="en-CA" b="1" dirty="0"/>
                  <a:t>Ohm’s Law:</a:t>
                </a: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CA" i="1" dirty="0">
                        <a:latin typeface="Cambria Math"/>
                      </a:rPr>
                      <m:t>𝑉</m:t>
                    </m:r>
                    <m:r>
                      <a:rPr lang="en-CA" i="1" dirty="0">
                        <a:latin typeface="Cambria Math"/>
                      </a:rPr>
                      <m:t> = </m:t>
                    </m:r>
                    <m:r>
                      <a:rPr lang="en-CA" i="1" dirty="0">
                        <a:latin typeface="Cambria Math"/>
                      </a:rPr>
                      <m:t>𝑅𝐼</m:t>
                    </m:r>
                  </m:oMath>
                </a14:m>
                <a:r>
                  <a:rPr lang="en-CA" b="1" dirty="0"/>
                  <a:t/>
                </a:r>
                <a:br>
                  <a:rPr lang="en-CA" b="1" dirty="0"/>
                </a:br>
                <a:r>
                  <a:rPr lang="en-CA" dirty="0"/>
                  <a:t>	- </a:t>
                </a:r>
                <a:r>
                  <a:rPr lang="en-CA" sz="2400" dirty="0"/>
                  <a:t>Defines the relationship between electric potential, current, 	and resistance.</a:t>
                </a:r>
                <a:r>
                  <a:rPr lang="en-CA" dirty="0"/>
                  <a:t/>
                </a:r>
                <a:br>
                  <a:rPr lang="en-CA" dirty="0"/>
                </a:br>
                <a:r>
                  <a:rPr lang="en-CA" sz="2400" b="1" dirty="0"/>
                  <a:t>	- </a:t>
                </a:r>
                <a:r>
                  <a:rPr lang="en-CA" sz="2400" dirty="0"/>
                  <a:t>A plot of voltage </a:t>
                </a:r>
                <a:r>
                  <a:rPr lang="en-CA" sz="2400" dirty="0" err="1"/>
                  <a:t>vs</a:t>
                </a:r>
                <a:r>
                  <a:rPr lang="en-CA" sz="2400" dirty="0"/>
                  <a:t> current in a circuit will have a slope equal 	to the resistance.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3558"/>
                <a:ext cx="9036496" cy="4176464"/>
              </a:xfrm>
              <a:blipFill>
                <a:blip r:embed="rId3"/>
                <a:stretch>
                  <a:fillRect l="-1552" t="-18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KIRCHOFF’s RULES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en-CA" dirty="0"/>
              <a:t>The Junction Rule (conservation of charge)</a:t>
            </a:r>
          </a:p>
          <a:p>
            <a:pPr lvl="1"/>
            <a:r>
              <a:rPr lang="en-CA" dirty="0"/>
              <a:t>The sum of the currents entering any junction must equal the sum of the currents leaving that junction.</a:t>
            </a:r>
          </a:p>
          <a:p>
            <a:r>
              <a:rPr lang="en-CA" dirty="0"/>
              <a:t>The Loop Rule (conservation of energy)</a:t>
            </a:r>
          </a:p>
          <a:p>
            <a:pPr lvl="1"/>
            <a:r>
              <a:rPr lang="en-CA" dirty="0"/>
              <a:t>The sum of the voltage changes across each element around any closed circuit loop must be zero.</a:t>
            </a:r>
            <a:br>
              <a:rPr lang="en-CA" dirty="0"/>
            </a:br>
            <a:endParaRPr lang="en-CA" dirty="0"/>
          </a:p>
          <a:p>
            <a:r>
              <a:rPr lang="en-CA" dirty="0"/>
              <a:t>Consider the circuit on the following slide…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SAMPLE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7474"/>
                <a:ext cx="4680492" cy="4968552"/>
              </a:xfrm>
            </p:spPr>
            <p:txBody>
              <a:bodyPr>
                <a:noAutofit/>
              </a:bodyPr>
              <a:lstStyle/>
              <a:p>
                <a:r>
                  <a:rPr lang="en-CA" sz="1950" dirty="0" smtClean="0"/>
                  <a:t>Consider point </a:t>
                </a:r>
                <a:r>
                  <a:rPr lang="en-CA" sz="1950" i="1" dirty="0"/>
                  <a:t>c</a:t>
                </a:r>
                <a:r>
                  <a:rPr lang="en-CA" sz="1950" dirty="0"/>
                  <a:t> where the current splits. We have (from the junction rule):</a:t>
                </a:r>
                <a:br>
                  <a:rPr lang="en-CA" sz="195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orderBox>
                  </m:oMath>
                </a14:m>
                <a:endParaRPr lang="en-CA" sz="1950" baseline="-25000" dirty="0"/>
              </a:p>
              <a:p>
                <a:r>
                  <a:rPr lang="en-CA" sz="1950" dirty="0"/>
                  <a:t>Consider the loop that goes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1950" dirty="0"/>
                  <a:t> and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dirty="0"/>
                  <a:t>. We go through the power source and pick 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1950" dirty="0"/>
                  <a:t> then pass through the two resistors dropping the voltage to 0:</a:t>
                </a:r>
                <a:br>
                  <a:rPr lang="en-CA" sz="195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1950" b="0" dirty="0"/>
                  <a:t/>
                </a:r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sty m:val="p"/>
                          </m:rPr>
                          <a:rPr lang="en-CA" sz="19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1950" dirty="0"/>
                  <a:t/>
                </a:r>
                <a:br>
                  <a:rPr lang="en-CA" sz="1950" dirty="0"/>
                </a:br>
                <a:r>
                  <a:rPr lang="en-CA" sz="1950" dirty="0"/>
                  <a:t>Consider the small loop that goes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dirty="0"/>
                  <a:t> and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1950" dirty="0"/>
                  <a:t>. A test charge will drop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baseline="-25000" dirty="0"/>
                  <a:t>  </a:t>
                </a:r>
                <a:r>
                  <a:rPr lang="en-CA" sz="1950" dirty="0"/>
                  <a:t>and rise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1950" dirty="0"/>
                  <a:t> therefore we have</a:t>
                </a:r>
                <a:r>
                  <a:rPr lang="en-CA" sz="1950" dirty="0" smtClean="0"/>
                  <a:t>:</a:t>
                </a:r>
                <a:endParaRPr lang="en-CA" sz="195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19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19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borderBox>
                        <m:borderBox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borderBox>
                    </m:oMath>
                  </m:oMathPara>
                </a14:m>
                <a:endParaRPr lang="en-CA" sz="19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7474"/>
                <a:ext cx="4680492" cy="4968552"/>
              </a:xfrm>
              <a:blipFill>
                <a:blip r:embed="rId3"/>
                <a:stretch>
                  <a:fillRect l="-1042" t="-613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CAPACITORS IN CIRCUITS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491880" y="987574"/>
                <a:ext cx="5616624" cy="415592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dirty="0"/>
                  <a:t>A capacitor is used to store electrical energy in a circuit.</a:t>
                </a:r>
              </a:p>
              <a:p>
                <a:r>
                  <a:rPr lang="en-CA" dirty="0"/>
                  <a:t>A simple analogy can be seen in the figure of the hollow sphere divided into two equal volumes.</a:t>
                </a:r>
              </a:p>
              <a:p>
                <a:r>
                  <a:rPr lang="en-CA" dirty="0"/>
                  <a:t>RC Circuits:</a:t>
                </a:r>
              </a:p>
              <a:p>
                <a:pPr lvl="1"/>
                <a:r>
                  <a:rPr lang="en-CA" dirty="0"/>
                  <a:t>In an RC circuit, the capacitor discharges its stored energy through the resistor.</a:t>
                </a:r>
              </a:p>
              <a:p>
                <a:pPr lvl="1"/>
                <a:r>
                  <a:rPr lang="en-CA" dirty="0"/>
                  <a:t>The charge in the capacitor,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dirty="0"/>
                  <a:t>, is expressed using the exponential function: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1880" y="987574"/>
                <a:ext cx="5616624" cy="4155926"/>
              </a:xfrm>
              <a:blipFill>
                <a:blip r:embed="rId3"/>
                <a:stretch>
                  <a:fillRect l="-1629" t="-2639" r="-29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432"/>
            <a:ext cx="4572396" cy="2743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DISCHARGE of a CAPACITOR in RC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In</a:t>
                </a:r>
                <a:r>
                  <a:rPr lang="en-CA" b="0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sup>
                    </m:sSup>
                  </m:oMath>
                </a14:m>
                <a:r>
                  <a:rPr lang="en-CA" i="1" dirty="0"/>
                  <a:t>,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is the </a:t>
                </a:r>
                <a:br>
                  <a:rPr lang="en-CA" dirty="0"/>
                </a:br>
                <a:r>
                  <a:rPr lang="en-CA" dirty="0"/>
                  <a:t>relaxation time.</a:t>
                </a:r>
              </a:p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CA" dirty="0"/>
                  <a:t>, the charge </a:t>
                </a:r>
                <a:br>
                  <a:rPr lang="en-CA" dirty="0"/>
                </a:br>
                <a:r>
                  <a:rPr lang="en-CA" dirty="0"/>
                  <a:t>has dropped down to </a:t>
                </a:r>
                <a:br>
                  <a:rPr lang="en-CA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=0.368=36.8%</m:t>
                    </m:r>
                  </m:oMath>
                </a14:m>
                <a:r>
                  <a:rPr lang="en-CA" dirty="0"/>
                  <a:t> of its </a:t>
                </a:r>
                <a:br>
                  <a:rPr lang="en-CA" dirty="0"/>
                </a:br>
                <a:r>
                  <a:rPr lang="en-CA" dirty="0"/>
                  <a:t>original value.</a:t>
                </a:r>
              </a:p>
              <a:p>
                <a:r>
                  <a:rPr lang="en-CA" dirty="0"/>
                  <a:t>The figure to the right shows </a:t>
                </a:r>
                <a:br>
                  <a:rPr lang="en-CA" dirty="0"/>
                </a:br>
                <a:r>
                  <a:rPr lang="en-CA" dirty="0"/>
                  <a:t>how the charge on the capacitor </a:t>
                </a:r>
                <a:br>
                  <a:rPr lang="en-CA" dirty="0"/>
                </a:br>
                <a:r>
                  <a:rPr lang="en-CA" dirty="0"/>
                  <a:t>is depleted as a function of relaxation times.</a:t>
                </a:r>
              </a:p>
              <a:p>
                <a:r>
                  <a:rPr lang="en-CA" dirty="0"/>
                  <a:t>In this lab you will measure the relaxation time using a digital oscilloscope which is precise enough to measure very small timescales.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  <a:blipFill>
                <a:blip r:embed="rId4"/>
                <a:stretch>
                  <a:fillRect l="-1161" t="-2825" r="-1434" b="-35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7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OBJECTIVES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dirty="0"/>
              <a:t>Measuring</a:t>
            </a:r>
            <a:r>
              <a:rPr lang="en-CA" b="1" dirty="0"/>
              <a:t> a resistance value</a:t>
            </a:r>
            <a:r>
              <a:rPr lang="en-CA" dirty="0"/>
              <a:t> using colour code and Ohmmeter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Verify </a:t>
            </a:r>
            <a:r>
              <a:rPr lang="en-CA" b="1" dirty="0"/>
              <a:t>Ohm’s law</a:t>
            </a:r>
            <a:r>
              <a:rPr lang="en-CA" dirty="0"/>
              <a:t> using a simple circuit on a breadboard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Investigate simple circuits with </a:t>
            </a:r>
            <a:r>
              <a:rPr lang="en-CA" b="1" dirty="0"/>
              <a:t>resistors in series and parallel</a:t>
            </a:r>
            <a:r>
              <a:rPr lang="en-CA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Review </a:t>
            </a:r>
            <a:r>
              <a:rPr lang="en-CA" b="1" dirty="0" err="1"/>
              <a:t>Kirchoff’s</a:t>
            </a:r>
            <a:r>
              <a:rPr lang="en-CA" b="1" dirty="0"/>
              <a:t> rules </a:t>
            </a:r>
            <a:r>
              <a:rPr lang="en-CA" dirty="0"/>
              <a:t>for circuit analysis.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Investigate simple circuits with </a:t>
            </a:r>
            <a:r>
              <a:rPr lang="en-CA" b="1" dirty="0"/>
              <a:t>combinations of capacitors</a:t>
            </a:r>
            <a:r>
              <a:rPr lang="en-CA" dirty="0"/>
              <a:t> and </a:t>
            </a:r>
            <a:r>
              <a:rPr lang="en-CA" b="1" dirty="0"/>
              <a:t>resistor-capacitor (RC) circuits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34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TUTORIALS!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en-CA" dirty="0"/>
              <a:t>You should have read the following tutorials before coming to the lab session:</a:t>
            </a:r>
          </a:p>
          <a:p>
            <a:pPr lvl="1"/>
            <a:r>
              <a:rPr lang="en-CA" dirty="0"/>
              <a:t>Building circuits</a:t>
            </a:r>
          </a:p>
          <a:p>
            <a:pPr lvl="1"/>
            <a:r>
              <a:rPr lang="en-CA" dirty="0"/>
              <a:t>Using a </a:t>
            </a:r>
            <a:r>
              <a:rPr lang="en-CA" dirty="0" err="1"/>
              <a:t>multimeter</a:t>
            </a:r>
            <a:endParaRPr lang="en-CA" dirty="0"/>
          </a:p>
          <a:p>
            <a:r>
              <a:rPr lang="en-CA" dirty="0"/>
              <a:t>The tutorials contain vital information on how to manipulate the electronics you will be using in the lab today to investigate simple circuits!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</TotalTime>
  <Words>1763</Words>
  <Application>Microsoft Office PowerPoint</Application>
  <PresentationFormat>On-screen Show (16:9)</PresentationFormat>
  <Paragraphs>127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Office Theme</vt:lpstr>
      <vt:lpstr>Simple Circuits</vt:lpstr>
      <vt:lpstr>INTRODUCTION</vt:lpstr>
      <vt:lpstr>CURRENT, VOLTAGE, and OHM’S LAW</vt:lpstr>
      <vt:lpstr>KIRCHOFF’s RULES</vt:lpstr>
      <vt:lpstr>SAMPLE CIRCUIT</vt:lpstr>
      <vt:lpstr>CAPACITORS IN CIRCUITS</vt:lpstr>
      <vt:lpstr>DISCHARGE of a CAPACITOR in RC CIRCUIT</vt:lpstr>
      <vt:lpstr>OBJECTIVES</vt:lpstr>
      <vt:lpstr>TUTORIALS!</vt:lpstr>
      <vt:lpstr>EQUIPMENT</vt:lpstr>
      <vt:lpstr>RESISTORS AND CAPACITORS</vt:lpstr>
      <vt:lpstr>RESISTOR COLOUR CHART</vt:lpstr>
      <vt:lpstr>USING THE BREADBOARD</vt:lpstr>
      <vt:lpstr>BUILDING A CIRCUIT FROM A DIAGRAM</vt:lpstr>
      <vt:lpstr>SETTING UP VOLTMETER AND AMMETER</vt:lpstr>
      <vt:lpstr>myDAQ DIGITAL MULTIMETER</vt:lpstr>
      <vt:lpstr>DC LEVEL POWER SUPPLY PROGRAM</vt:lpstr>
      <vt:lpstr>UNCERTAINTIES ON METER READINGS</vt:lpstr>
      <vt:lpstr>A CIRCUIT WITH SEVERAL RESISTORS</vt:lpstr>
      <vt:lpstr>SETTING UP YOUR RC CIRCUIT (PART 5)</vt:lpstr>
      <vt:lpstr>myDAQ FUNCTION GENERATOR</vt:lpstr>
      <vt:lpstr>myDAQ DIGITAL OSCILLOSCOPE</vt:lpstr>
      <vt:lpstr>CLEAN UP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circuits</dc:title>
  <dc:creator>COE Support</dc:creator>
  <cp:lastModifiedBy>Michael Wong</cp:lastModifiedBy>
  <cp:revision>217</cp:revision>
  <dcterms:created xsi:type="dcterms:W3CDTF">2013-01-04T15:12:26Z</dcterms:created>
  <dcterms:modified xsi:type="dcterms:W3CDTF">2023-01-24T18:14:38Z</dcterms:modified>
</cp:coreProperties>
</file>