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57" r:id="rId3"/>
    <p:sldId id="310" r:id="rId4"/>
    <p:sldId id="321" r:id="rId5"/>
    <p:sldId id="313" r:id="rId6"/>
    <p:sldId id="305" r:id="rId7"/>
    <p:sldId id="306" r:id="rId8"/>
    <p:sldId id="318" r:id="rId9"/>
    <p:sldId id="316" r:id="rId10"/>
    <p:sldId id="311" r:id="rId11"/>
    <p:sldId id="314" r:id="rId12"/>
    <p:sldId id="320"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p:cViewPr varScale="1">
        <p:scale>
          <a:sx n="152" d="100"/>
          <a:sy n="152" d="100"/>
        </p:scale>
        <p:origin x="444" y="1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DB97-48DA-4F3A-8836-4CA552FFA067}" type="datetimeFigureOut">
              <a:rPr lang="en-CA" smtClean="0"/>
              <a:t>2022-11-06</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D3899-6798-45C6-A645-CA873D24EFEB}" type="slidenum">
              <a:rPr lang="en-CA" smtClean="0"/>
              <a:t>‹#›</a:t>
            </a:fld>
            <a:endParaRPr lang="en-CA"/>
          </a:p>
        </p:txBody>
      </p:sp>
    </p:spTree>
    <p:extLst>
      <p:ext uri="{BB962C8B-B14F-4D97-AF65-F5344CB8AC3E}">
        <p14:creationId xmlns:p14="http://schemas.microsoft.com/office/powerpoint/2010/main" val="15575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70D3899-6798-45C6-A645-CA873D24EFEB}" type="slidenum">
              <a:rPr lang="en-CA" smtClean="0"/>
              <a:t>3</a:t>
            </a:fld>
            <a:endParaRPr lang="en-CA"/>
          </a:p>
        </p:txBody>
      </p:sp>
    </p:spTree>
    <p:extLst>
      <p:ext uri="{BB962C8B-B14F-4D97-AF65-F5344CB8AC3E}">
        <p14:creationId xmlns:p14="http://schemas.microsoft.com/office/powerpoint/2010/main" val="17721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70D3899-6798-45C6-A645-CA873D24EFEB}" type="slidenum">
              <a:rPr lang="en-CA" smtClean="0"/>
              <a:t>4</a:t>
            </a:fld>
            <a:endParaRPr lang="en-CA"/>
          </a:p>
        </p:txBody>
      </p:sp>
    </p:spTree>
    <p:extLst>
      <p:ext uri="{BB962C8B-B14F-4D97-AF65-F5344CB8AC3E}">
        <p14:creationId xmlns:p14="http://schemas.microsoft.com/office/powerpoint/2010/main" val="101749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Comments</a:t>
            </a:r>
            <a:r>
              <a:rPr lang="en-CA" baseline="0" dirty="0"/>
              <a:t> for TAs: leave this slide on the TV monitors when you are not using them for teaching. </a:t>
            </a:r>
          </a:p>
        </p:txBody>
      </p:sp>
      <p:sp>
        <p:nvSpPr>
          <p:cNvPr id="4" name="Slide Number Placeholder 3"/>
          <p:cNvSpPr>
            <a:spLocks noGrp="1"/>
          </p:cNvSpPr>
          <p:nvPr>
            <p:ph type="sldNum" sz="quarter" idx="10"/>
          </p:nvPr>
        </p:nvSpPr>
        <p:spPr/>
        <p:txBody>
          <a:bodyPr/>
          <a:lstStyle/>
          <a:p>
            <a:fld id="{170D3899-6798-45C6-A645-CA873D24EFEB}" type="slidenum">
              <a:rPr lang="en-CA" smtClean="0"/>
              <a:t>12</a:t>
            </a:fld>
            <a:endParaRPr lang="en-CA"/>
          </a:p>
        </p:txBody>
      </p:sp>
    </p:spTree>
    <p:extLst>
      <p:ext uri="{BB962C8B-B14F-4D97-AF65-F5344CB8AC3E}">
        <p14:creationId xmlns:p14="http://schemas.microsoft.com/office/powerpoint/2010/main" val="49695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2022-11-06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988E6C-E870-41EC-B353-395049EEC39E}" type="datetimeFigureOut">
              <a:rPr lang="en-CA" smtClean="0"/>
              <a:pPr/>
              <a:t>2022-11-06</a:t>
            </a:fld>
            <a:endParaRPr lang="en-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EBC83B-905E-4D89-95F8-2C160B082C5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ottawa.brightspace.com/d2l/hom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83518"/>
            <a:ext cx="8280000" cy="1102519"/>
          </a:xfrm>
        </p:spPr>
        <p:txBody>
          <a:bodyPr>
            <a:normAutofit/>
          </a:bodyPr>
          <a:lstStyle/>
          <a:p>
            <a:r>
              <a:rPr lang="en-US" sz="4800" b="1">
                <a:solidFill>
                  <a:schemeClr val="tx2"/>
                </a:solidFill>
              </a:rPr>
              <a:t>Rotational </a:t>
            </a:r>
            <a:r>
              <a:rPr lang="en-US" sz="4800" b="1" dirty="0">
                <a:solidFill>
                  <a:schemeClr val="tx2"/>
                </a:solidFill>
              </a:rPr>
              <a:t>Dynamics</a:t>
            </a:r>
            <a:endParaRPr lang="en-CA" sz="4800" dirty="0">
              <a:solidFill>
                <a:schemeClr val="tx2"/>
              </a:solidFill>
            </a:endParaRPr>
          </a:p>
        </p:txBody>
      </p:sp>
      <p:sp>
        <p:nvSpPr>
          <p:cNvPr id="3" name="Subtitle 2"/>
          <p:cNvSpPr>
            <a:spLocks noGrp="1"/>
          </p:cNvSpPr>
          <p:nvPr>
            <p:ph type="subTitle" idx="1"/>
          </p:nvPr>
        </p:nvSpPr>
        <p:spPr>
          <a:xfrm>
            <a:off x="1403648" y="2283718"/>
            <a:ext cx="6400800" cy="2089398"/>
          </a:xfrm>
        </p:spPr>
        <p:txBody>
          <a:bodyPr>
            <a:normAutofit lnSpcReduction="10000"/>
          </a:bodyPr>
          <a:lstStyle/>
          <a:p>
            <a:r>
              <a:rPr lang="en-CA" dirty="0"/>
              <a:t>1</a:t>
            </a:r>
            <a:r>
              <a:rPr lang="en-CA" baseline="30000" dirty="0"/>
              <a:t>st</a:t>
            </a:r>
            <a:r>
              <a:rPr lang="en-CA" dirty="0"/>
              <a:t> year physics laboratories</a:t>
            </a:r>
          </a:p>
          <a:p>
            <a:endParaRPr lang="en-CA" sz="2400" dirty="0"/>
          </a:p>
          <a:p>
            <a:r>
              <a:rPr lang="en-CA" sz="2400" dirty="0"/>
              <a:t>University of Ottawa</a:t>
            </a:r>
            <a:br>
              <a:rPr lang="en-CA" sz="2400" dirty="0"/>
            </a:br>
            <a:r>
              <a:rPr lang="en-CA" sz="2400" dirty="0" err="1"/>
              <a:t>Brightspace</a:t>
            </a:r>
            <a:r>
              <a:rPr lang="en-CA" sz="2400" dirty="0"/>
              <a:t> Lab website</a:t>
            </a:r>
            <a:br>
              <a:rPr lang="en-CA" sz="2400" dirty="0"/>
            </a:br>
            <a:r>
              <a:rPr lang="en-CA" sz="2400" u="sng" dirty="0">
                <a:hlinkClick r:id="rId2"/>
              </a:rPr>
              <a:t>https://uottawa.brightspace.com/d2l/home</a:t>
            </a:r>
            <a:endParaRPr lang="en-CA" sz="2400" dirty="0"/>
          </a:p>
        </p:txBody>
      </p:sp>
      <p:pic>
        <p:nvPicPr>
          <p:cNvPr id="1026" name="Picture 2" descr="http://www.einstein-online.info/images/spotlights/angular_momentumI/eiskun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31590"/>
            <a:ext cx="26670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instein-online.info/images/spotlights/angular_momentumI/eiskunst2.png"/>
          <p:cNvPicPr>
            <a:picLocks noChangeAspect="1" noChangeArrowheads="1"/>
          </p:cNvPicPr>
          <p:nvPr/>
        </p:nvPicPr>
        <p:blipFill rotWithShape="1">
          <a:blip r:embed="rId4">
            <a:extLst>
              <a:ext uri="{28A0092B-C50C-407E-A947-70E740481C1C}">
                <a14:useLocalDpi xmlns:a14="http://schemas.microsoft.com/office/drawing/2010/main" val="0"/>
              </a:ext>
            </a:extLst>
          </a:blip>
          <a:srcRect r="14527"/>
          <a:stretch/>
        </p:blipFill>
        <p:spPr bwMode="auto">
          <a:xfrm>
            <a:off x="6828953" y="1779662"/>
            <a:ext cx="2279551"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a:solidFill>
                  <a:schemeClr val="tx2"/>
                </a:solidFill>
              </a:rPr>
              <a:t>Part 2 – Cons. of ang.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843558"/>
                <a:ext cx="9144000" cy="4299942"/>
              </a:xfrm>
            </p:spPr>
            <p:txBody>
              <a:bodyPr>
                <a:normAutofit fontScale="85000" lnSpcReduction="10000"/>
              </a:bodyPr>
              <a:lstStyle/>
              <a:p>
                <a:r>
                  <a:rPr lang="en-CA" dirty="0"/>
                  <a:t>Similar to the linear momentum experiment, you will investigate how the angular momentum of a rotating system is affected by a change in the moment of inertia.</a:t>
                </a:r>
              </a:p>
              <a:p>
                <a:r>
                  <a:rPr lang="en-CA" dirty="0"/>
                  <a:t>You will measure the angular speed of a rotating disc before (</a:t>
                </a:r>
                <a14:m>
                  <m:oMath xmlns:m="http://schemas.openxmlformats.org/officeDocument/2006/math">
                    <m:r>
                      <a:rPr lang="en-CA" b="0" i="1" smtClean="0">
                        <a:latin typeface="Cambria Math" panose="02040503050406030204" pitchFamily="18" charset="0"/>
                      </a:rPr>
                      <m:t>𝜔</m:t>
                    </m:r>
                  </m:oMath>
                </a14:m>
                <a:r>
                  <a:rPr lang="en-CA" dirty="0">
                    <a:latin typeface="Calibri"/>
                  </a:rPr>
                  <a:t>) and after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𝜔</m:t>
                        </m:r>
                      </m:e>
                      <m:sup>
                        <m:r>
                          <a:rPr lang="en-CA" b="0" i="1" smtClean="0">
                            <a:latin typeface="Cambria Math" panose="02040503050406030204" pitchFamily="18" charset="0"/>
                          </a:rPr>
                          <m:t>′</m:t>
                        </m:r>
                      </m:sup>
                    </m:sSup>
                  </m:oMath>
                </a14:m>
                <a:r>
                  <a:rPr lang="en-CA" dirty="0">
                    <a:latin typeface="Calibri"/>
                  </a:rPr>
                  <a:t>) a </a:t>
                </a:r>
                <a:r>
                  <a:rPr lang="en-CA" b="1" dirty="0">
                    <a:latin typeface="Calibri"/>
                  </a:rPr>
                  <a:t>completely inelastic collision</a:t>
                </a:r>
                <a:r>
                  <a:rPr lang="en-CA" dirty="0">
                    <a:latin typeface="Calibri"/>
                  </a:rPr>
                  <a:t>.</a:t>
                </a:r>
                <a:endParaRPr lang="en-CA" dirty="0"/>
              </a:p>
              <a:p>
                <a:r>
                  <a:rPr lang="en-CA" dirty="0"/>
                  <a:t>The equations to calculate the angular momentums before and after the collision are:</a:t>
                </a:r>
                <a:br>
                  <a:rPr lang="en-CA" dirty="0"/>
                </a:br>
                <a14:m>
                  <m:oMath xmlns:m="http://schemas.openxmlformats.org/officeDocument/2006/math">
                    <m:borderBox>
                      <m:borderBoxPr>
                        <m:ctrlPr>
                          <a:rPr lang="en-CA" b="0" i="1" smtClean="0">
                            <a:latin typeface="Cambria Math" panose="02040503050406030204" pitchFamily="18" charset="0"/>
                          </a:rPr>
                        </m:ctrlPr>
                      </m:borderBoxPr>
                      <m:e>
                        <m:r>
                          <a:rPr lang="en-CA" i="1">
                            <a:latin typeface="Cambria Math" panose="02040503050406030204" pitchFamily="18" charset="0"/>
                          </a:rPr>
                          <m:t>𝐿</m:t>
                        </m:r>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𝐼</m:t>
                            </m:r>
                          </m:e>
                          <m:sub>
                            <m:r>
                              <a:rPr lang="en-CA" i="1">
                                <a:latin typeface="Cambria Math" panose="02040503050406030204" pitchFamily="18" charset="0"/>
                              </a:rPr>
                              <m:t>1</m:t>
                            </m:r>
                          </m:sub>
                        </m:sSub>
                        <m:r>
                          <a:rPr lang="en-CA" i="1">
                            <a:latin typeface="Cambria Math" panose="02040503050406030204" pitchFamily="18" charset="0"/>
                          </a:rPr>
                          <m:t>𝜔</m:t>
                        </m:r>
                      </m:e>
                    </m:borderBox>
                  </m:oMath>
                </a14:m>
                <a:r>
                  <a:rPr lang="en-CA" b="0" dirty="0"/>
                  <a:t/>
                </a:r>
                <a:br>
                  <a:rPr lang="en-CA" b="0" dirty="0"/>
                </a:br>
                <a14:m>
                  <m:oMath xmlns:m="http://schemas.openxmlformats.org/officeDocument/2006/math">
                    <m:borderBox>
                      <m:borderBoxPr>
                        <m:ctrlPr>
                          <a:rPr lang="en-CA" b="0" i="1" smtClean="0">
                            <a:latin typeface="Cambria Math" panose="02040503050406030204" pitchFamily="18" charset="0"/>
                          </a:rPr>
                        </m:ctrlPr>
                      </m:borderBoxPr>
                      <m:e>
                        <m:sSup>
                          <m:sSupPr>
                            <m:ctrlPr>
                              <a:rPr lang="en-CA" i="1">
                                <a:latin typeface="Cambria Math" panose="02040503050406030204" pitchFamily="18" charset="0"/>
                              </a:rPr>
                            </m:ctrlPr>
                          </m:sSupPr>
                          <m:e>
                            <m:r>
                              <a:rPr lang="en-CA" i="1">
                                <a:latin typeface="Cambria Math" panose="02040503050406030204" pitchFamily="18" charset="0"/>
                              </a:rPr>
                              <m:t>𝐿</m:t>
                            </m:r>
                          </m:e>
                          <m:sup>
                            <m:r>
                              <a:rPr lang="en-CA" i="1">
                                <a:latin typeface="Cambria Math" panose="02040503050406030204" pitchFamily="18" charset="0"/>
                              </a:rPr>
                              <m:t>′</m:t>
                            </m:r>
                          </m:sup>
                        </m:sSup>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𝐼</m:t>
                            </m:r>
                          </m:e>
                          <m:sub>
                            <m:r>
                              <a:rPr lang="en-CA" i="1">
                                <a:latin typeface="Cambria Math" panose="02040503050406030204" pitchFamily="18" charset="0"/>
                              </a:rPr>
                              <m:t>1</m:t>
                            </m:r>
                          </m:sub>
                        </m:sSub>
                        <m:sSup>
                          <m:sSupPr>
                            <m:ctrlPr>
                              <a:rPr lang="en-CA" i="1">
                                <a:latin typeface="Cambria Math" panose="02040503050406030204" pitchFamily="18" charset="0"/>
                              </a:rPr>
                            </m:ctrlPr>
                          </m:sSupPr>
                          <m:e>
                            <m:r>
                              <a:rPr lang="en-CA" i="1">
                                <a:latin typeface="Cambria Math" panose="02040503050406030204" pitchFamily="18" charset="0"/>
                              </a:rPr>
                              <m:t>𝜔</m:t>
                            </m:r>
                          </m:e>
                          <m:sup>
                            <m:r>
                              <a:rPr lang="en-CA" i="1">
                                <a:latin typeface="Cambria Math" panose="02040503050406030204" pitchFamily="18" charset="0"/>
                              </a:rPr>
                              <m:t>′</m:t>
                            </m:r>
                          </m:sup>
                        </m:sSup>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𝐼</m:t>
                            </m:r>
                          </m:e>
                          <m:sub>
                            <m:r>
                              <a:rPr lang="en-CA" i="1">
                                <a:latin typeface="Cambria Math" panose="02040503050406030204" pitchFamily="18" charset="0"/>
                              </a:rPr>
                              <m:t>2</m:t>
                            </m:r>
                          </m:sub>
                        </m:sSub>
                        <m:sSup>
                          <m:sSupPr>
                            <m:ctrlPr>
                              <a:rPr lang="en-CA" i="1">
                                <a:latin typeface="Cambria Math" panose="02040503050406030204" pitchFamily="18" charset="0"/>
                              </a:rPr>
                            </m:ctrlPr>
                          </m:sSupPr>
                          <m:e>
                            <m:r>
                              <a:rPr lang="en-CA" i="1">
                                <a:latin typeface="Cambria Math" panose="02040503050406030204" pitchFamily="18" charset="0"/>
                              </a:rPr>
                              <m:t>𝜔</m:t>
                            </m:r>
                          </m:e>
                          <m:sup>
                            <m:r>
                              <a:rPr lang="en-CA" i="1">
                                <a:latin typeface="Cambria Math" panose="02040503050406030204" pitchFamily="18" charset="0"/>
                              </a:rPr>
                              <m:t>′</m:t>
                            </m:r>
                          </m:sup>
                        </m:sSup>
                      </m:e>
                    </m:borderBox>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843558"/>
                <a:ext cx="9144000" cy="4299942"/>
              </a:xfrm>
              <a:blipFill>
                <a:blip r:embed="rId2"/>
                <a:stretch>
                  <a:fillRect l="-1133" t="-2125"/>
                </a:stretch>
              </a:blipFill>
            </p:spPr>
            <p:txBody>
              <a:bodyPr/>
              <a:lstStyle/>
              <a:p>
                <a:r>
                  <a:rPr lang="en-CA">
                    <a:noFill/>
                  </a:rPr>
                  <a:t> </a:t>
                </a:r>
              </a:p>
            </p:txBody>
          </p:sp>
        </mc:Fallback>
      </mc:AlternateContent>
    </p:spTree>
    <p:extLst>
      <p:ext uri="{BB962C8B-B14F-4D97-AF65-F5344CB8AC3E}">
        <p14:creationId xmlns:p14="http://schemas.microsoft.com/office/powerpoint/2010/main" val="35481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87574"/>
                <a:ext cx="7164288" cy="4155926"/>
              </a:xfrm>
            </p:spPr>
            <p:txBody>
              <a:bodyPr>
                <a:normAutofit fontScale="92500" lnSpcReduction="10000"/>
              </a:bodyPr>
              <a:lstStyle/>
              <a:p>
                <a:r>
                  <a:rPr lang="en-CA" dirty="0"/>
                  <a:t>Mount your first aluminum disc to the pulley (same as first section of Part 1).</a:t>
                </a:r>
              </a:p>
              <a:p>
                <a:r>
                  <a:rPr lang="en-CA" dirty="0"/>
                  <a:t>Spin the first disc. You’ll notice the velocity decreasing gradually.</a:t>
                </a:r>
              </a:p>
              <a:p>
                <a:r>
                  <a:rPr lang="en-CA" dirty="0"/>
                  <a:t>Position the second disc over the screw and practice dropping it onto the first.</a:t>
                </a:r>
              </a:p>
              <a:p>
                <a:r>
                  <a:rPr lang="en-CA" dirty="0"/>
                  <a:t>Collect the angular velocity data of the system before (</a:t>
                </a:r>
                <a14:m>
                  <m:oMath xmlns:m="http://schemas.openxmlformats.org/officeDocument/2006/math">
                    <m:r>
                      <a:rPr lang="el-GR" i="1" dirty="0" smtClean="0">
                        <a:latin typeface="Cambria Math" panose="02040503050406030204" pitchFamily="18" charset="0"/>
                      </a:rPr>
                      <m:t>𝜔</m:t>
                    </m:r>
                  </m:oMath>
                </a14:m>
                <a:r>
                  <a:rPr lang="en-CA" dirty="0"/>
                  <a:t>) and after (</a:t>
                </a:r>
                <a14:m>
                  <m:oMath xmlns:m="http://schemas.openxmlformats.org/officeDocument/2006/math">
                    <m:sSup>
                      <m:sSupPr>
                        <m:ctrlPr>
                          <a:rPr lang="en-CA" b="0" i="1" dirty="0" smtClean="0">
                            <a:latin typeface="Cambria Math" panose="02040503050406030204" pitchFamily="18" charset="0"/>
                          </a:rPr>
                        </m:ctrlPr>
                      </m:sSupPr>
                      <m:e>
                        <m:r>
                          <a:rPr lang="el-GR" i="1" dirty="0" smtClean="0">
                            <a:latin typeface="Cambria Math" panose="02040503050406030204" pitchFamily="18" charset="0"/>
                          </a:rPr>
                          <m:t>𝜔</m:t>
                        </m:r>
                      </m:e>
                      <m:sup>
                        <m:r>
                          <a:rPr lang="en-CA" b="0" i="1" dirty="0" smtClean="0">
                            <a:latin typeface="Cambria Math" panose="02040503050406030204" pitchFamily="18" charset="0"/>
                          </a:rPr>
                          <m:t>′</m:t>
                        </m:r>
                      </m:sup>
                    </m:sSup>
                  </m:oMath>
                </a14:m>
                <a:r>
                  <a:rPr lang="en-CA" dirty="0"/>
                  <a:t>) the collision.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87574"/>
                <a:ext cx="7164288" cy="4155926"/>
              </a:xfrm>
              <a:blipFill>
                <a:blip r:embed="rId2"/>
                <a:stretch>
                  <a:fillRect l="-1702" t="-2933" r="-2298" b="-2493"/>
                </a:stretch>
              </a:blipFill>
            </p:spPr>
            <p:txBody>
              <a:bodyPr/>
              <a:lstStyle/>
              <a:p>
                <a:r>
                  <a:rPr lang="en-CA">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064412"/>
            <a:ext cx="2016224" cy="175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2796719"/>
            <a:ext cx="1944216" cy="243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0BB410FB-6EEC-CCB8-3119-0F585B1E95D4}"/>
              </a:ext>
            </a:extLst>
          </p:cNvPr>
          <p:cNvSpPr txBox="1">
            <a:spLocks/>
          </p:cNvSpPr>
          <p:nvPr/>
        </p:nvSpPr>
        <p:spPr>
          <a:xfrm>
            <a:off x="323528" y="94321"/>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a:solidFill>
                  <a:schemeClr val="tx2"/>
                </a:solidFill>
              </a:rPr>
              <a:t>Part 2 – Cons. of ang. momentum</a:t>
            </a:r>
          </a:p>
        </p:txBody>
      </p:sp>
    </p:spTree>
    <p:extLst>
      <p:ext uri="{BB962C8B-B14F-4D97-AF65-F5344CB8AC3E}">
        <p14:creationId xmlns:p14="http://schemas.microsoft.com/office/powerpoint/2010/main" val="378321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31" y="-20538"/>
            <a:ext cx="3347049" cy="857250"/>
          </a:xfrm>
        </p:spPr>
        <p:txBody>
          <a:bodyPr>
            <a:normAutofit/>
          </a:bodyPr>
          <a:lstStyle/>
          <a:p>
            <a:pPr algn="l"/>
            <a:r>
              <a:rPr lang="en-US" sz="3600" b="1" u="sng" dirty="0">
                <a:solidFill>
                  <a:schemeClr val="tx2"/>
                </a:solidFill>
              </a:rPr>
              <a:t>CLEAN UP</a:t>
            </a:r>
            <a:endParaRPr lang="en-CA" sz="3600" u="sng" dirty="0">
              <a:solidFill>
                <a:schemeClr val="tx2"/>
              </a:solidFill>
            </a:endParaRPr>
          </a:p>
        </p:txBody>
      </p:sp>
      <p:sp>
        <p:nvSpPr>
          <p:cNvPr id="4" name="TextBox 3"/>
          <p:cNvSpPr txBox="1"/>
          <p:nvPr/>
        </p:nvSpPr>
        <p:spPr>
          <a:xfrm>
            <a:off x="179512" y="843558"/>
            <a:ext cx="5688632" cy="4154984"/>
          </a:xfrm>
          <a:prstGeom prst="rect">
            <a:avLst/>
          </a:prstGeom>
          <a:noFill/>
        </p:spPr>
        <p:txBody>
          <a:bodyPr wrap="square" rtlCol="0">
            <a:spAutoFit/>
          </a:bodyPr>
          <a:lstStyle/>
          <a:p>
            <a:pPr marL="285750" indent="-285750">
              <a:buFont typeface="Arial" panose="020B0604020202020204" pitchFamily="34" charset="0"/>
              <a:buChar char="•"/>
            </a:pPr>
            <a:r>
              <a:rPr lang="en-CA" sz="2400" dirty="0"/>
              <a:t>Turn off </a:t>
            </a:r>
            <a:r>
              <a:rPr lang="en-CA" sz="2400"/>
              <a:t>the computer</a:t>
            </a:r>
            <a:r>
              <a:rPr lang="en-CA" sz="2400" dirty="0"/>
              <a:t>, and don’t forget to take your USB key.</a:t>
            </a:r>
          </a:p>
          <a:p>
            <a:pPr marL="285750" indent="-285750">
              <a:buFont typeface="Arial" panose="020B0604020202020204" pitchFamily="34" charset="0"/>
              <a:buChar char="•"/>
            </a:pPr>
            <a:r>
              <a:rPr lang="en-CA" sz="2400" dirty="0"/>
              <a:t>Put the discs, rod, and weights on the table.</a:t>
            </a:r>
          </a:p>
          <a:p>
            <a:pPr marL="285750" indent="-285750">
              <a:buFont typeface="Arial" panose="020B0604020202020204" pitchFamily="34" charset="0"/>
              <a:buChar char="•"/>
            </a:pPr>
            <a:r>
              <a:rPr lang="en-CA" sz="2400" dirty="0"/>
              <a:t>Please recycle scrap paper and throw away any garbage. Please leave your station as clean as you can.</a:t>
            </a:r>
          </a:p>
          <a:p>
            <a:pPr marL="285750" indent="-285750">
              <a:buFont typeface="Arial" panose="020B0604020202020204" pitchFamily="34" charset="0"/>
              <a:buChar char="•"/>
            </a:pPr>
            <a:r>
              <a:rPr lang="en-CA" sz="2400" dirty="0"/>
              <a:t>Push back the monitor, keyboard, and mouse. Please push your chair back under the table.</a:t>
            </a:r>
          </a:p>
          <a:p>
            <a:pPr marL="285750" indent="-285750">
              <a:buFont typeface="Arial" panose="020B0604020202020204" pitchFamily="34" charset="0"/>
              <a:buChar char="•"/>
            </a:pPr>
            <a:r>
              <a:rPr lang="en-CA" sz="2400" dirty="0"/>
              <a:t>Thank you!</a:t>
            </a:r>
            <a:endParaRPr lang="en-US" sz="2400" dirty="0"/>
          </a:p>
        </p:txBody>
      </p:sp>
      <p:sp>
        <p:nvSpPr>
          <p:cNvPr id="7" name="Title 1"/>
          <p:cNvSpPr txBox="1">
            <a:spLocks/>
          </p:cNvSpPr>
          <p:nvPr/>
        </p:nvSpPr>
        <p:spPr>
          <a:xfrm>
            <a:off x="5977479" y="0"/>
            <a:ext cx="3166521"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a:solidFill>
                  <a:schemeClr val="tx2"/>
                </a:solidFill>
              </a:rPr>
              <a:t>DUE DATE</a:t>
            </a:r>
            <a:endParaRPr lang="en-CA" sz="3600" u="sng" dirty="0">
              <a:solidFill>
                <a:schemeClr val="tx2"/>
              </a:solidFill>
            </a:endParaRPr>
          </a:p>
        </p:txBody>
      </p:sp>
      <p:cxnSp>
        <p:nvCxnSpPr>
          <p:cNvPr id="9" name="Straight Connector 8"/>
          <p:cNvCxnSpPr/>
          <p:nvPr/>
        </p:nvCxnSpPr>
        <p:spPr>
          <a:xfrm>
            <a:off x="5868144"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12160" y="771550"/>
            <a:ext cx="3024336" cy="1477328"/>
          </a:xfrm>
          <a:prstGeom prst="rect">
            <a:avLst/>
          </a:prstGeom>
        </p:spPr>
        <p:txBody>
          <a:bodyPr wrap="square">
            <a:spAutoFit/>
          </a:bodyPr>
          <a:lstStyle/>
          <a:p>
            <a:r>
              <a:rPr lang="en-US" dirty="0"/>
              <a:t>The report is due at the end </a:t>
            </a:r>
            <a:br>
              <a:rPr lang="en-US" dirty="0"/>
            </a:br>
            <a:r>
              <a:rPr lang="en-US" dirty="0"/>
              <a:t>of the lab session.</a:t>
            </a:r>
          </a:p>
          <a:p>
            <a:r>
              <a:rPr lang="en-US" dirty="0"/>
              <a:t>Make sure you submit your graphs in </a:t>
            </a:r>
            <a:r>
              <a:rPr lang="en-US" dirty="0" err="1"/>
              <a:t>Brightspace</a:t>
            </a:r>
            <a:r>
              <a:rPr lang="en-US" dirty="0"/>
              <a:t> before leaving!</a:t>
            </a:r>
          </a:p>
        </p:txBody>
      </p:sp>
    </p:spTree>
    <p:extLst>
      <p:ext uri="{BB962C8B-B14F-4D97-AF65-F5344CB8AC3E}">
        <p14:creationId xmlns:p14="http://schemas.microsoft.com/office/powerpoint/2010/main" val="13152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a:solidFill>
                  <a:schemeClr val="tx2"/>
                </a:solidFill>
              </a:rPr>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771550"/>
                <a:ext cx="9036496" cy="4284476"/>
              </a:xfrm>
            </p:spPr>
            <p:txBody>
              <a:bodyPr>
                <a:normAutofit fontScale="92500" lnSpcReduction="10000"/>
              </a:bodyPr>
              <a:lstStyle/>
              <a:p>
                <a:r>
                  <a:rPr lang="en-CA" dirty="0"/>
                  <a:t>Newtonian dynamics tells us that net force is proportional to acceleration </a:t>
                </a:r>
                <a14:m>
                  <m:oMath xmlns:m="http://schemas.openxmlformats.org/officeDocument/2006/math">
                    <m:r>
                      <a:rPr lang="en-CA" b="0" i="1" smtClean="0">
                        <a:latin typeface="Cambria Math" panose="02040503050406030204" pitchFamily="18" charset="0"/>
                      </a:rPr>
                      <m:t>𝐹</m:t>
                    </m:r>
                    <m:r>
                      <a:rPr lang="en-CA" b="0" i="1" smtClean="0">
                        <a:latin typeface="Cambria Math" panose="02040503050406030204" pitchFamily="18" charset="0"/>
                      </a:rPr>
                      <m:t>=</m:t>
                    </m:r>
                    <m:r>
                      <a:rPr lang="en-CA" b="0" i="1" smtClean="0">
                        <a:latin typeface="Cambria Math" panose="02040503050406030204" pitchFamily="18" charset="0"/>
                      </a:rPr>
                      <m:t>𝑚𝑎</m:t>
                    </m:r>
                  </m:oMath>
                </a14:m>
                <a:r>
                  <a:rPr lang="en-CA" dirty="0"/>
                  <a:t>.</a:t>
                </a:r>
              </a:p>
              <a:p>
                <a:r>
                  <a:rPr lang="en-CA" dirty="0"/>
                  <a:t>For an object that is free to rotate, consider the </a:t>
                </a:r>
                <a:r>
                  <a:rPr lang="en-CA" b="1" dirty="0"/>
                  <a:t>rotational analogue</a:t>
                </a:r>
                <a:r>
                  <a:rPr lang="en-CA" dirty="0"/>
                  <a:t>: </a:t>
                </a:r>
                <a14:m>
                  <m:oMath xmlns:m="http://schemas.openxmlformats.org/officeDocument/2006/math">
                    <m:borderBox>
                      <m:borderBoxPr>
                        <m:ctrlPr>
                          <a:rPr lang="en-CA" b="0" i="1" smtClean="0">
                            <a:latin typeface="Cambria Math" panose="02040503050406030204" pitchFamily="18" charset="0"/>
                          </a:rPr>
                        </m:ctrlPr>
                      </m:borderBoxPr>
                      <m:e>
                        <m:r>
                          <a:rPr lang="en-CA" i="1">
                            <a:latin typeface="Cambria Math" panose="02040503050406030204" pitchFamily="18" charset="0"/>
                          </a:rPr>
                          <m:t>𝜏</m:t>
                        </m:r>
                        <m:r>
                          <a:rPr lang="en-CA" i="1">
                            <a:latin typeface="Cambria Math" panose="02040503050406030204" pitchFamily="18" charset="0"/>
                          </a:rPr>
                          <m:t>=</m:t>
                        </m:r>
                        <m:r>
                          <a:rPr lang="en-CA" i="1">
                            <a:latin typeface="Cambria Math" panose="02040503050406030204" pitchFamily="18" charset="0"/>
                          </a:rPr>
                          <m:t>𝐼</m:t>
                        </m:r>
                        <m:r>
                          <a:rPr lang="en-CA" i="1">
                            <a:latin typeface="Cambria Math" panose="02040503050406030204" pitchFamily="18" charset="0"/>
                          </a:rPr>
                          <m:t>𝛼</m:t>
                        </m:r>
                      </m:e>
                    </m:borderBox>
                  </m:oMath>
                </a14:m>
                <a:r>
                  <a:rPr lang="en-CA" b="1" i="1" dirty="0"/>
                  <a:t/>
                </a:r>
                <a:br>
                  <a:rPr lang="en-CA" b="1" i="1" dirty="0"/>
                </a:br>
                <a:endParaRPr lang="en-CA" dirty="0"/>
              </a:p>
              <a:p>
                <a:r>
                  <a:rPr lang="en-CA" dirty="0"/>
                  <a:t>The </a:t>
                </a:r>
                <a:r>
                  <a:rPr lang="en-CA" b="1" dirty="0"/>
                  <a:t>moment of inertia </a:t>
                </a:r>
                <a:r>
                  <a:rPr lang="en-CA" dirty="0"/>
                  <a:t>for a cylinder is given by:</a:t>
                </a:r>
                <a:br>
                  <a:rPr lang="en-CA" dirty="0"/>
                </a:br>
                <a14:m>
                  <m:oMath xmlns:m="http://schemas.openxmlformats.org/officeDocument/2006/math">
                    <m:borderBox>
                      <m:borderBoxPr>
                        <m:ctrlPr>
                          <a:rPr lang="en-CA" b="0" i="1" smtClean="0">
                            <a:latin typeface="Cambria Math" panose="02040503050406030204" pitchFamily="18" charset="0"/>
                          </a:rPr>
                        </m:ctrlPr>
                      </m:borderBoxPr>
                      <m:e>
                        <m:r>
                          <a:rPr lang="en-CA" i="1">
                            <a:latin typeface="Cambria Math" panose="02040503050406030204" pitchFamily="18" charset="0"/>
                          </a:rPr>
                          <m:t>𝐼</m:t>
                        </m:r>
                        <m:r>
                          <a:rPr lang="en-CA" i="1">
                            <a:latin typeface="Cambria Math" panose="02040503050406030204" pitchFamily="18" charset="0"/>
                          </a:rPr>
                          <m:t>=</m:t>
                        </m:r>
                        <m:r>
                          <a:rPr lang="en-CA" i="1">
                            <a:latin typeface="Cambria Math" panose="02040503050406030204" pitchFamily="18" charset="0"/>
                          </a:rPr>
                          <m:t>𝑀</m:t>
                        </m:r>
                        <m:sSup>
                          <m:sSupPr>
                            <m:ctrlPr>
                              <a:rPr lang="en-CA" i="1">
                                <a:latin typeface="Cambria Math" panose="02040503050406030204" pitchFamily="18" charset="0"/>
                              </a:rPr>
                            </m:ctrlPr>
                          </m:sSupPr>
                          <m:e>
                            <m:r>
                              <a:rPr lang="en-CA" i="1">
                                <a:latin typeface="Cambria Math" panose="02040503050406030204" pitchFamily="18" charset="0"/>
                              </a:rPr>
                              <m:t>𝑅</m:t>
                            </m:r>
                          </m:e>
                          <m:sup>
                            <m:r>
                              <a:rPr lang="en-CA" i="1">
                                <a:latin typeface="Cambria Math" panose="02040503050406030204" pitchFamily="18" charset="0"/>
                              </a:rPr>
                              <m:t>2</m:t>
                            </m:r>
                          </m:sup>
                        </m:sSup>
                        <m:r>
                          <m:rPr>
                            <m:lit/>
                          </m:rPr>
                          <a:rPr lang="en-CA" i="1">
                            <a:latin typeface="Cambria Math" panose="02040503050406030204" pitchFamily="18" charset="0"/>
                          </a:rPr>
                          <m:t>/</m:t>
                        </m:r>
                        <m:r>
                          <a:rPr lang="en-CA" i="1">
                            <a:latin typeface="Cambria Math" panose="02040503050406030204" pitchFamily="18" charset="0"/>
                          </a:rPr>
                          <m:t>2</m:t>
                        </m:r>
                      </m:e>
                    </m:borderBox>
                  </m:oMath>
                </a14:m>
                <a:r>
                  <a:rPr lang="en-CA" dirty="0"/>
                  <a:t/>
                </a:r>
                <a:br>
                  <a:rPr lang="en-CA" dirty="0"/>
                </a:br>
                <a:r>
                  <a:rPr lang="en-CA" dirty="0"/>
                  <a:t>where </a:t>
                </a:r>
                <a14:m>
                  <m:oMath xmlns:m="http://schemas.openxmlformats.org/officeDocument/2006/math">
                    <m:r>
                      <a:rPr lang="en-CA" b="0" i="1" smtClean="0">
                        <a:latin typeface="Cambria Math" panose="02040503050406030204" pitchFamily="18" charset="0"/>
                      </a:rPr>
                      <m:t>𝑀</m:t>
                    </m:r>
                  </m:oMath>
                </a14:m>
                <a:r>
                  <a:rPr lang="en-CA" dirty="0"/>
                  <a:t> and </a:t>
                </a:r>
                <a14:m>
                  <m:oMath xmlns:m="http://schemas.openxmlformats.org/officeDocument/2006/math">
                    <m:r>
                      <a:rPr lang="en-CA" b="0" i="1" smtClean="0">
                        <a:latin typeface="Cambria Math" panose="02040503050406030204" pitchFamily="18" charset="0"/>
                      </a:rPr>
                      <m:t>𝑅</m:t>
                    </m:r>
                  </m:oMath>
                </a14:m>
                <a:r>
                  <a:rPr lang="en-CA" dirty="0"/>
                  <a:t> are the mass and the radius of the cylinder.</a:t>
                </a:r>
                <a:endParaRPr lang="en-CA"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771550"/>
                <a:ext cx="9036496" cy="4284476"/>
              </a:xfrm>
              <a:blipFill>
                <a:blip r:embed="rId2"/>
                <a:stretch>
                  <a:fillRect l="-1417" t="-2849" b="-2849"/>
                </a:stretch>
              </a:blipFill>
            </p:spPr>
            <p:txBody>
              <a:bodyPr/>
              <a:lstStyle/>
              <a:p>
                <a:r>
                  <a:rPr lang="en-CA">
                    <a:noFill/>
                  </a:rPr>
                  <a:t> </a:t>
                </a:r>
              </a:p>
            </p:txBody>
          </p:sp>
        </mc:Fallback>
      </mc:AlternateContent>
      <p:sp>
        <p:nvSpPr>
          <p:cNvPr id="5" name="TextBox 4"/>
          <p:cNvSpPr txBox="1"/>
          <p:nvPr/>
        </p:nvSpPr>
        <p:spPr>
          <a:xfrm>
            <a:off x="2267744" y="2574712"/>
            <a:ext cx="5230984" cy="369332"/>
          </a:xfrm>
          <a:prstGeom prst="rect">
            <a:avLst/>
          </a:prstGeom>
          <a:noFill/>
        </p:spPr>
        <p:txBody>
          <a:bodyPr wrap="none" rtlCol="0">
            <a:spAutoFit/>
          </a:bodyPr>
          <a:lstStyle/>
          <a:p>
            <a:r>
              <a:rPr lang="en-CA" dirty="0"/>
              <a:t>(  torque = moment of inertia × angular acceleration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a:solidFill>
                  <a:schemeClr val="tx2"/>
                </a:solidFill>
              </a:rPr>
              <a:t>Part 1 – MOMENT OF INERTIA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859024"/>
                <a:ext cx="9144000" cy="4284476"/>
              </a:xfrm>
            </p:spPr>
            <p:txBody>
              <a:bodyPr>
                <a:normAutofit/>
              </a:bodyPr>
              <a:lstStyle/>
              <a:p>
                <a:r>
                  <a:rPr lang="en-CA" dirty="0"/>
                  <a:t>We can experimentally determine the </a:t>
                </a:r>
                <a:r>
                  <a:rPr lang="en-CA" b="1" dirty="0"/>
                  <a:t>moment of inertia </a:t>
                </a:r>
                <a:r>
                  <a:rPr lang="en-CA" dirty="0"/>
                  <a:t>of an object by applying a known torque and measuring the angular acceleration.</a:t>
                </a:r>
              </a:p>
              <a:p>
                <a:r>
                  <a:rPr lang="en-CA" dirty="0"/>
                  <a:t>You will apply a series of torques to a disc due to a hanging mass and measure corresponding the angular accelerations of the disc. Repeat for a double disc and rod with masses.</a:t>
                </a:r>
              </a:p>
              <a:p>
                <a:pPr lvl="1"/>
                <a:r>
                  <a:rPr lang="en-CA" dirty="0"/>
                  <a:t>A plot of </a:t>
                </a:r>
                <a14:m>
                  <m:oMath xmlns:m="http://schemas.openxmlformats.org/officeDocument/2006/math">
                    <m:r>
                      <a:rPr lang="en-CA" b="0" i="1" smtClean="0">
                        <a:latin typeface="Cambria Math" panose="02040503050406030204" pitchFamily="18" charset="0"/>
                      </a:rPr>
                      <m:t>𝜏</m:t>
                    </m:r>
                  </m:oMath>
                </a14:m>
                <a:r>
                  <a:rPr lang="en-CA" dirty="0"/>
                  <a:t> vs </a:t>
                </a:r>
                <a14:m>
                  <m:oMath xmlns:m="http://schemas.openxmlformats.org/officeDocument/2006/math">
                    <m:r>
                      <a:rPr lang="en-CA" b="0" i="1" smtClean="0">
                        <a:latin typeface="Cambria Math" panose="02040503050406030204" pitchFamily="18" charset="0"/>
                      </a:rPr>
                      <m:t>𝛼</m:t>
                    </m:r>
                  </m:oMath>
                </a14:m>
                <a:r>
                  <a:rPr lang="en-CA" dirty="0"/>
                  <a:t> will be used to graphically determine </a:t>
                </a:r>
                <a14:m>
                  <m:oMath xmlns:m="http://schemas.openxmlformats.org/officeDocument/2006/math">
                    <m:r>
                      <a:rPr lang="en-CA" b="0" i="1" smtClean="0">
                        <a:latin typeface="Cambria Math" panose="02040503050406030204" pitchFamily="18" charset="0"/>
                      </a:rPr>
                      <m:t>𝐼</m:t>
                    </m:r>
                  </m:oMath>
                </a14:m>
                <a:r>
                  <a:rPr lang="en-CA"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859024"/>
                <a:ext cx="9144000" cy="4284476"/>
              </a:xfrm>
              <a:blipFill>
                <a:blip r:embed="rId3"/>
                <a:stretch>
                  <a:fillRect l="-1533" t="-1849" r="-2067" b="-142"/>
                </a:stretch>
              </a:blipFill>
            </p:spPr>
            <p:txBody>
              <a:bodyPr/>
              <a:lstStyle/>
              <a:p>
                <a:r>
                  <a:rPr lang="en-CA">
                    <a:noFill/>
                  </a:rPr>
                  <a:t> </a:t>
                </a:r>
              </a:p>
            </p:txBody>
          </p:sp>
        </mc:Fallback>
      </mc:AlternateContent>
    </p:spTree>
    <p:extLst>
      <p:ext uri="{BB962C8B-B14F-4D97-AF65-F5344CB8AC3E}">
        <p14:creationId xmlns:p14="http://schemas.microsoft.com/office/powerpoint/2010/main" val="342012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33" y="2164829"/>
            <a:ext cx="1434435" cy="184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7698"/>
            <a:ext cx="8229600" cy="857250"/>
          </a:xfrm>
        </p:spPr>
        <p:txBody>
          <a:bodyPr/>
          <a:lstStyle/>
          <a:p>
            <a:r>
              <a:rPr lang="en-CA" b="1" u="sng" dirty="0">
                <a:solidFill>
                  <a:schemeClr val="tx2"/>
                </a:solidFill>
              </a:rPr>
              <a:t>Part 1 – MOMENT OF INERTIA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99542"/>
                <a:ext cx="9144000" cy="4443958"/>
              </a:xfrm>
            </p:spPr>
            <p:txBody>
              <a:bodyPr>
                <a:normAutofit fontScale="85000" lnSpcReduction="10000"/>
              </a:bodyPr>
              <a:lstStyle/>
              <a:p>
                <a:r>
                  <a:rPr lang="en-CA" dirty="0"/>
                  <a:t>The rotational sensor measures </a:t>
                </a:r>
                <a14:m>
                  <m:oMath xmlns:m="http://schemas.openxmlformats.org/officeDocument/2006/math">
                    <m:r>
                      <a:rPr lang="en-CA" b="0" i="1" smtClean="0">
                        <a:latin typeface="Cambria Math" panose="02040503050406030204" pitchFamily="18" charset="0"/>
                      </a:rPr>
                      <m:t>𝜃</m:t>
                    </m:r>
                  </m:oMath>
                </a14:m>
                <a:r>
                  <a:rPr lang="en-CA" dirty="0"/>
                  <a:t> vs </a:t>
                </a:r>
                <a14:m>
                  <m:oMath xmlns:m="http://schemas.openxmlformats.org/officeDocument/2006/math">
                    <m:r>
                      <a:rPr lang="en-CA" b="0" i="1" smtClean="0">
                        <a:latin typeface="Cambria Math" panose="02040503050406030204" pitchFamily="18" charset="0"/>
                      </a:rPr>
                      <m:t>𝑡</m:t>
                    </m:r>
                  </m:oMath>
                </a14:m>
                <a:r>
                  <a:rPr lang="en-CA" i="1" dirty="0"/>
                  <a:t>.</a:t>
                </a:r>
              </a:p>
              <a:p>
                <a:r>
                  <a:rPr lang="en-CA" dirty="0"/>
                  <a:t>Measure angular accelerations for different torque values:</a:t>
                </a:r>
              </a:p>
              <a:p>
                <a:pPr lvl="1"/>
                <a:r>
                  <a:rPr lang="en-CA" b="1" dirty="0"/>
                  <a:t>Angular acceleration </a:t>
                </a:r>
                <a:r>
                  <a:rPr lang="en-CA" dirty="0"/>
                  <a:t>can be found from the slope of the angular velocity vs time plot.</a:t>
                </a:r>
                <a:endParaRPr lang="en-CA" b="1" i="1" dirty="0"/>
              </a:p>
              <a:p>
                <a:r>
                  <a:rPr lang="en-CA" dirty="0"/>
                  <a:t>The</a:t>
                </a:r>
                <a:r>
                  <a:rPr lang="en-CA" b="1" dirty="0"/>
                  <a:t> Torque</a:t>
                </a:r>
                <a:r>
                  <a:rPr lang="en-CA" dirty="0"/>
                  <a:t> applied to the disc </a:t>
                </a:r>
                <a:br>
                  <a:rPr lang="en-CA" dirty="0"/>
                </a:br>
                <a:r>
                  <a:rPr lang="en-CA" dirty="0"/>
                  <a:t>can be found: </a:t>
                </a:r>
                <a14:m>
                  <m:oMath xmlns:m="http://schemas.openxmlformats.org/officeDocument/2006/math">
                    <m:borderBox>
                      <m:borderBoxPr>
                        <m:ctrlPr>
                          <a:rPr lang="en-CA" b="0" i="1" smtClean="0">
                            <a:latin typeface="Cambria Math" panose="02040503050406030204" pitchFamily="18" charset="0"/>
                          </a:rPr>
                        </m:ctrlPr>
                      </m:borderBoxPr>
                      <m:e>
                        <m:r>
                          <a:rPr lang="en-CA" i="1">
                            <a:latin typeface="Cambria Math" panose="02040503050406030204" pitchFamily="18" charset="0"/>
                          </a:rPr>
                          <m:t>𝜏</m:t>
                        </m:r>
                        <m:r>
                          <a:rPr lang="en-CA" i="1">
                            <a:latin typeface="Cambria Math" panose="02040503050406030204" pitchFamily="18" charset="0"/>
                          </a:rPr>
                          <m:t>=</m:t>
                        </m:r>
                        <m:r>
                          <a:rPr lang="en-CA" i="1">
                            <a:latin typeface="Cambria Math" panose="02040503050406030204" pitchFamily="18" charset="0"/>
                          </a:rPr>
                          <m:t>𝑟𝑇</m:t>
                        </m:r>
                      </m:e>
                    </m:borderBox>
                  </m:oMath>
                </a14:m>
                <a:r>
                  <a:rPr lang="en-CA" dirty="0"/>
                  <a:t> </a:t>
                </a:r>
                <a:br>
                  <a:rPr lang="en-CA" dirty="0"/>
                </a:br>
                <a14:m>
                  <m:oMath xmlns:m="http://schemas.openxmlformats.org/officeDocument/2006/math">
                    <m:r>
                      <a:rPr lang="en-CA" b="0" i="1" smtClean="0">
                        <a:latin typeface="Cambria Math" panose="02040503050406030204" pitchFamily="18" charset="0"/>
                      </a:rPr>
                      <m:t>𝑇</m:t>
                    </m:r>
                  </m:oMath>
                </a14:m>
                <a:r>
                  <a:rPr lang="en-CA" dirty="0"/>
                  <a:t> is tension of hanging mass.</a:t>
                </a:r>
              </a:p>
              <a:p>
                <a:r>
                  <a:rPr lang="en-CA" dirty="0">
                    <a:latin typeface="Cambria Math" panose="02040503050406030204" pitchFamily="18" charset="0"/>
                  </a:rPr>
                  <a:t>Using Newton’s 2</a:t>
                </a:r>
                <a:r>
                  <a:rPr lang="en-CA" baseline="30000" dirty="0">
                    <a:latin typeface="Cambria Math" panose="02040503050406030204" pitchFamily="18" charset="0"/>
                  </a:rPr>
                  <a:t>nd</a:t>
                </a:r>
                <a:r>
                  <a:rPr lang="en-CA" dirty="0">
                    <a:latin typeface="Cambria Math" panose="02040503050406030204" pitchFamily="18" charset="0"/>
                  </a:rPr>
                  <a:t> law:</a:t>
                </a:r>
                <a:r>
                  <a:rPr lang="en-CA" b="0" i="1" dirty="0">
                    <a:latin typeface="Cambria Math" panose="02040503050406030204" pitchFamily="18" charset="0"/>
                  </a:rPr>
                  <a:t/>
                </a:r>
                <a:br>
                  <a:rPr lang="en-CA" b="0" i="1" dirty="0">
                    <a:latin typeface="Cambria Math" panose="02040503050406030204" pitchFamily="18" charset="0"/>
                  </a:rPr>
                </a:br>
                <a14:m>
                  <m:oMath xmlns:m="http://schemas.openxmlformats.org/officeDocument/2006/math">
                    <m:r>
                      <a:rPr lang="en-CA" b="0" i="1" smtClean="0">
                        <a:latin typeface="Cambria Math" panose="02040503050406030204" pitchFamily="18" charset="0"/>
                      </a:rPr>
                      <m:t>𝐹</m:t>
                    </m:r>
                    <m:r>
                      <a:rPr lang="en-CA" b="0" i="1" smtClean="0">
                        <a:latin typeface="Cambria Math" panose="02040503050406030204" pitchFamily="18" charset="0"/>
                      </a:rPr>
                      <m:t>=</m:t>
                    </m:r>
                    <m:r>
                      <a:rPr lang="en-CA" b="0" i="1" smtClean="0">
                        <a:latin typeface="Cambria Math" panose="02040503050406030204" pitchFamily="18" charset="0"/>
                      </a:rPr>
                      <m:t>𝑚𝑎</m:t>
                    </m:r>
                    <m:r>
                      <a:rPr lang="en-CA" b="0" i="1" smtClean="0">
                        <a:latin typeface="Cambria Math" panose="02040503050406030204" pitchFamily="18" charset="0"/>
                      </a:rPr>
                      <m:t>=</m:t>
                    </m:r>
                    <m:r>
                      <a:rPr lang="en-CA" b="0" i="1" smtClean="0">
                        <a:latin typeface="Cambria Math" panose="02040503050406030204" pitchFamily="18" charset="0"/>
                      </a:rPr>
                      <m:t>𝑚𝑔</m:t>
                    </m:r>
                    <m:r>
                      <a:rPr lang="en-CA" b="0" i="1" smtClean="0">
                        <a:latin typeface="Cambria Math" panose="02040503050406030204" pitchFamily="18" charset="0"/>
                      </a:rPr>
                      <m:t>−</m:t>
                    </m:r>
                    <m:r>
                      <a:rPr lang="en-CA" b="0" i="1" smtClean="0">
                        <a:latin typeface="Cambria Math" panose="02040503050406030204" pitchFamily="18" charset="0"/>
                      </a:rPr>
                      <m:t>𝑇</m:t>
                    </m:r>
                  </m:oMath>
                </a14:m>
                <a:r>
                  <a:rPr lang="en-CA" dirty="0"/>
                  <a:t> </a:t>
                </a:r>
                <a:br>
                  <a:rPr lang="en-CA" dirty="0"/>
                </a:br>
                <a14:m>
                  <m:oMath xmlns:m="http://schemas.openxmlformats.org/officeDocument/2006/math">
                    <m:borderBox>
                      <m:borderBoxPr>
                        <m:ctrlPr>
                          <a:rPr lang="en-CA" b="0" i="1" smtClean="0">
                            <a:latin typeface="Cambria Math" panose="02040503050406030204" pitchFamily="18" charset="0"/>
                          </a:rPr>
                        </m:ctrlPr>
                      </m:borderBoxPr>
                      <m:e>
                        <m:r>
                          <a:rPr lang="en-CA" b="0" i="1" smtClean="0">
                            <a:latin typeface="Cambria Math" panose="02040503050406030204" pitchFamily="18" charset="0"/>
                          </a:rPr>
                          <m:t>𝜏</m:t>
                        </m:r>
                      </m:e>
                    </m:borderBox>
                    <m:r>
                      <a:rPr lang="en-CA" b="0" i="1" smtClean="0">
                        <a:latin typeface="Cambria Math" panose="02040503050406030204" pitchFamily="18" charset="0"/>
                      </a:rPr>
                      <m:t>=</m:t>
                    </m:r>
                    <m:r>
                      <a:rPr lang="en-CA" b="0" i="1" smtClean="0">
                        <a:latin typeface="Cambria Math" panose="02040503050406030204" pitchFamily="18" charset="0"/>
                      </a:rPr>
                      <m:t>𝑟𝑚</m:t>
                    </m:r>
                    <m:d>
                      <m:dPr>
                        <m:ctrlPr>
                          <a:rPr lang="en-CA" b="0" i="1" smtClean="0">
                            <a:latin typeface="Cambria Math" panose="02040503050406030204" pitchFamily="18" charset="0"/>
                          </a:rPr>
                        </m:ctrlPr>
                      </m:dPr>
                      <m:e>
                        <m:r>
                          <a:rPr lang="en-CA" b="0" i="1" smtClean="0">
                            <a:latin typeface="Cambria Math" panose="02040503050406030204" pitchFamily="18" charset="0"/>
                          </a:rPr>
                          <m:t>𝑔</m:t>
                        </m:r>
                        <m:r>
                          <a:rPr lang="en-CA" b="0" i="1" smtClean="0">
                            <a:latin typeface="Cambria Math" panose="02040503050406030204" pitchFamily="18" charset="0"/>
                          </a:rPr>
                          <m:t>−</m:t>
                        </m:r>
                        <m:r>
                          <a:rPr lang="en-CA" b="0" i="1" smtClean="0">
                            <a:latin typeface="Cambria Math" panose="02040503050406030204" pitchFamily="18" charset="0"/>
                          </a:rPr>
                          <m:t>𝑎</m:t>
                        </m:r>
                      </m:e>
                    </m:d>
                    <m:r>
                      <a:rPr lang="en-CA" b="0" i="1" smtClean="0">
                        <a:latin typeface="Cambria Math" panose="02040503050406030204" pitchFamily="18" charset="0"/>
                      </a:rPr>
                      <m:t>=</m:t>
                    </m:r>
                    <m:borderBox>
                      <m:borderBoxPr>
                        <m:ctrlPr>
                          <a:rPr lang="en-CA" b="0" i="1" smtClean="0">
                            <a:latin typeface="Cambria Math" panose="02040503050406030204" pitchFamily="18" charset="0"/>
                          </a:rPr>
                        </m:ctrlPr>
                      </m:borderBoxPr>
                      <m:e>
                        <m:r>
                          <a:rPr lang="en-CA" i="1">
                            <a:latin typeface="Cambria Math" panose="02040503050406030204" pitchFamily="18" charset="0"/>
                          </a:rPr>
                          <m:t>𝑚𝑟</m:t>
                        </m:r>
                        <m:d>
                          <m:dPr>
                            <m:ctrlPr>
                              <a:rPr lang="en-CA" i="1">
                                <a:latin typeface="Cambria Math" panose="02040503050406030204" pitchFamily="18" charset="0"/>
                              </a:rPr>
                            </m:ctrlPr>
                          </m:dPr>
                          <m:e>
                            <m:r>
                              <a:rPr lang="en-CA" i="1">
                                <a:latin typeface="Cambria Math" panose="02040503050406030204" pitchFamily="18" charset="0"/>
                              </a:rPr>
                              <m:t>𝑔</m:t>
                            </m:r>
                            <m:r>
                              <a:rPr lang="en-CA" i="1">
                                <a:latin typeface="Cambria Math" panose="02040503050406030204" pitchFamily="18" charset="0"/>
                              </a:rPr>
                              <m:t>−</m:t>
                            </m:r>
                            <m:r>
                              <a:rPr lang="en-CA" i="1">
                                <a:latin typeface="Cambria Math" panose="02040503050406030204" pitchFamily="18" charset="0"/>
                              </a:rPr>
                              <m:t>𝛼</m:t>
                            </m:r>
                            <m:r>
                              <a:rPr lang="en-CA" i="1">
                                <a:latin typeface="Cambria Math" panose="02040503050406030204" pitchFamily="18" charset="0"/>
                              </a:rPr>
                              <m:t>𝑟</m:t>
                            </m:r>
                          </m:e>
                        </m:d>
                      </m:e>
                    </m:borderBox>
                  </m:oMath>
                </a14:m>
                <a:r>
                  <a:rPr lang="en-CA"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99542"/>
                <a:ext cx="9144000" cy="4443958"/>
              </a:xfrm>
              <a:blipFill>
                <a:blip r:embed="rId4"/>
                <a:stretch>
                  <a:fillRect l="-1133" t="-2195"/>
                </a:stretch>
              </a:blipFill>
            </p:spPr>
            <p:txBody>
              <a:bodyPr/>
              <a:lstStyle/>
              <a:p>
                <a:r>
                  <a:rPr lang="en-CA">
                    <a:noFill/>
                  </a:rPr>
                  <a:t> </a:t>
                </a:r>
              </a:p>
            </p:txBody>
          </p:sp>
        </mc:Fallback>
      </mc:AlternateContent>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923678"/>
            <a:ext cx="2987824" cy="316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57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a:solidFill>
                  <a:schemeClr val="tx2"/>
                </a:solidFill>
              </a:rPr>
              <a:t>Part 1 – MOMENT OF INERTIA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89552"/>
                <a:ext cx="9144000" cy="4353948"/>
              </a:xfrm>
            </p:spPr>
            <p:txBody>
              <a:bodyPr>
                <a:normAutofit fontScale="85000" lnSpcReduction="10000"/>
              </a:bodyPr>
              <a:lstStyle/>
              <a:p>
                <a:r>
                  <a:rPr lang="en-CA" dirty="0"/>
                  <a:t>Important information needed:</a:t>
                </a:r>
              </a:p>
              <a:p>
                <a:pPr lvl="1"/>
                <a:r>
                  <a:rPr lang="en-CA" dirty="0"/>
                  <a:t>Diameter of rotating horizontal pulley (black), mass and diameter of the first aluminum disc.</a:t>
                </a:r>
              </a:p>
              <a:p>
                <a:r>
                  <a:rPr lang="en-CA" dirty="0"/>
                  <a:t>Setup experiment as shown in picture on next slide. Attach string to black pulley on the sensor and hang it over the green pulley. Attach the mass hanger to the end of the string.</a:t>
                </a:r>
              </a:p>
              <a:p>
                <a:r>
                  <a:rPr lang="en-CA" dirty="0"/>
                  <a:t>Wind the large pulley and collect data (5 s) as the mass hanger accelerates the aluminum disc.</a:t>
                </a:r>
              </a:p>
              <a:p>
                <a:r>
                  <a:rPr lang="en-CA" dirty="0"/>
                  <a:t>Perform a linear fit on the </a:t>
                </a:r>
                <a14:m>
                  <m:oMath xmlns:m="http://schemas.openxmlformats.org/officeDocument/2006/math">
                    <m:r>
                      <a:rPr lang="en-CA" b="0" i="1" smtClean="0">
                        <a:latin typeface="Cambria Math" panose="02040503050406030204" pitchFamily="18" charset="0"/>
                      </a:rPr>
                      <m:t>𝜔</m:t>
                    </m:r>
                  </m:oMath>
                </a14:m>
                <a:r>
                  <a:rPr lang="en-CA" i="1" dirty="0">
                    <a:latin typeface="Calibri"/>
                  </a:rPr>
                  <a:t> vs </a:t>
                </a:r>
                <a14:m>
                  <m:oMath xmlns:m="http://schemas.openxmlformats.org/officeDocument/2006/math">
                    <m:r>
                      <a:rPr lang="en-CA" b="0" i="1" smtClean="0">
                        <a:latin typeface="Cambria Math" panose="02040503050406030204" pitchFamily="18" charset="0"/>
                      </a:rPr>
                      <m:t>𝑡</m:t>
                    </m:r>
                  </m:oMath>
                </a14:m>
                <a:r>
                  <a:rPr lang="en-CA" i="1" dirty="0">
                    <a:latin typeface="Calibri"/>
                  </a:rPr>
                  <a:t> </a:t>
                </a:r>
                <a:r>
                  <a:rPr lang="en-CA" dirty="0">
                    <a:latin typeface="Calibri"/>
                  </a:rPr>
                  <a:t>graph to get angular accel.</a:t>
                </a:r>
              </a:p>
              <a:p>
                <a:r>
                  <a:rPr lang="en-CA" dirty="0">
                    <a:latin typeface="Calibri"/>
                  </a:rPr>
                  <a:t>Repeat the measurement for increasing masses.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89552"/>
                <a:ext cx="9144000" cy="4353948"/>
              </a:xfrm>
              <a:blipFill>
                <a:blip r:embed="rId2"/>
                <a:stretch>
                  <a:fillRect l="-1133" t="-2241" r="-1800"/>
                </a:stretch>
              </a:blipFill>
            </p:spPr>
            <p:txBody>
              <a:bodyPr/>
              <a:lstStyle/>
              <a:p>
                <a:r>
                  <a:rPr lang="en-CA">
                    <a:noFill/>
                  </a:rPr>
                  <a:t> </a:t>
                </a:r>
              </a:p>
            </p:txBody>
          </p:sp>
        </mc:Fallback>
      </mc:AlternateContent>
    </p:spTree>
    <p:extLst>
      <p:ext uri="{BB962C8B-B14F-4D97-AF65-F5344CB8AC3E}">
        <p14:creationId xmlns:p14="http://schemas.microsoft.com/office/powerpoint/2010/main" val="220457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
          <p:cNvSpPr txBox="1">
            <a:spLocks noGrp="1"/>
          </p:cNvSpPr>
          <p:nvPr/>
        </p:nvSpPr>
        <p:spPr>
          <a:xfrm>
            <a:off x="107504" y="-452586"/>
            <a:ext cx="8229600" cy="11430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lvl="0" rtl="0">
              <a:buNone/>
            </a:pPr>
            <a:r>
              <a:rPr lang="en" dirty="0">
                <a:solidFill>
                  <a:srgbClr val="1155CC"/>
                </a:solidFill>
                <a:latin typeface="Calibri"/>
                <a:ea typeface="Calibri"/>
                <a:cs typeface="Calibri"/>
                <a:sym typeface="Calibri"/>
              </a:rPr>
              <a:t>The setup for rotating discs</a:t>
            </a:r>
          </a:p>
        </p:txBody>
      </p:sp>
      <p:sp>
        <p:nvSpPr>
          <p:cNvPr id="13" name="Shape 24"/>
          <p:cNvSpPr/>
          <p:nvPr/>
        </p:nvSpPr>
        <p:spPr>
          <a:xfrm>
            <a:off x="2555776" y="704106"/>
            <a:ext cx="6450090" cy="4299942"/>
          </a:xfrm>
          <a:prstGeom prst="rect">
            <a:avLst/>
          </a:prstGeom>
          <a:blipFill>
            <a:blip r:embed="rId2"/>
            <a:stretch>
              <a:fillRect/>
            </a:stretch>
          </a:blipFill>
          <a:ln>
            <a:noFill/>
          </a:ln>
        </p:spPr>
        <p:txBody>
          <a:bodyPr/>
          <a:lstStyle/>
          <a:p>
            <a:endParaRPr lang="en-CA"/>
          </a:p>
        </p:txBody>
      </p:sp>
    </p:spTree>
    <p:extLst>
      <p:ext uri="{BB962C8B-B14F-4D97-AF65-F5344CB8AC3E}">
        <p14:creationId xmlns:p14="http://schemas.microsoft.com/office/powerpoint/2010/main" val="379626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4"/>
          <p:cNvSpPr txBox="1">
            <a:spLocks noGrp="1"/>
          </p:cNvSpPr>
          <p:nvPr/>
        </p:nvSpPr>
        <p:spPr>
          <a:xfrm>
            <a:off x="107504" y="-452586"/>
            <a:ext cx="8229600" cy="11430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lvl="0" rtl="0">
              <a:buNone/>
            </a:pPr>
            <a:r>
              <a:rPr lang="en" dirty="0">
                <a:solidFill>
                  <a:srgbClr val="1155CC"/>
                </a:solidFill>
                <a:latin typeface="Calibri"/>
                <a:ea typeface="Calibri"/>
                <a:cs typeface="Calibri"/>
                <a:sym typeface="Calibri"/>
              </a:rPr>
              <a:t>A Closer Look…</a:t>
            </a:r>
          </a:p>
        </p:txBody>
      </p:sp>
      <p:sp>
        <p:nvSpPr>
          <p:cNvPr id="8" name="Shape 29"/>
          <p:cNvSpPr/>
          <p:nvPr/>
        </p:nvSpPr>
        <p:spPr>
          <a:xfrm>
            <a:off x="2537842" y="690414"/>
            <a:ext cx="6408712" cy="4274430"/>
          </a:xfrm>
          <a:prstGeom prst="rect">
            <a:avLst/>
          </a:prstGeom>
          <a:blipFill>
            <a:blip r:embed="rId2"/>
            <a:stretch>
              <a:fillRect/>
            </a:stretch>
          </a:blipFill>
          <a:ln>
            <a:noFill/>
          </a:ln>
        </p:spPr>
        <p:txBody>
          <a:bodyPr/>
          <a:lstStyle/>
          <a:p>
            <a:endParaRPr lang="en-CA"/>
          </a:p>
        </p:txBody>
      </p:sp>
    </p:spTree>
    <p:extLst>
      <p:ext uri="{BB962C8B-B14F-4D97-AF65-F5344CB8AC3E}">
        <p14:creationId xmlns:p14="http://schemas.microsoft.com/office/powerpoint/2010/main" val="228890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normAutofit/>
          </a:bodyPr>
          <a:lstStyle/>
          <a:p>
            <a:r>
              <a:rPr lang="en-CA" b="1" u="sng" dirty="0">
                <a:solidFill>
                  <a:schemeClr val="tx2"/>
                </a:solidFill>
              </a:rPr>
              <a:t>Part 1 – MOMENT OF INERTIA</a:t>
            </a:r>
          </a:p>
        </p:txBody>
      </p:sp>
      <p:sp>
        <p:nvSpPr>
          <p:cNvPr id="3" name="Content Placeholder 2"/>
          <p:cNvSpPr>
            <a:spLocks noGrp="1"/>
          </p:cNvSpPr>
          <p:nvPr>
            <p:ph idx="1"/>
          </p:nvPr>
        </p:nvSpPr>
        <p:spPr>
          <a:xfrm>
            <a:off x="107504" y="789552"/>
            <a:ext cx="8928992" cy="4446494"/>
          </a:xfrm>
        </p:spPr>
        <p:txBody>
          <a:bodyPr>
            <a:normAutofit/>
          </a:bodyPr>
          <a:lstStyle/>
          <a:p>
            <a:r>
              <a:rPr lang="en-CA" dirty="0"/>
              <a:t>Find the mass of the second aluminum disc (the one with cork padding).</a:t>
            </a:r>
          </a:p>
          <a:p>
            <a:r>
              <a:rPr lang="en-CA" dirty="0"/>
              <a:t>Repeat the experiment with both aluminum discs attached to the sensor (double disc).</a:t>
            </a:r>
          </a:p>
          <a:p>
            <a:r>
              <a:rPr lang="en-CA" dirty="0"/>
              <a:t>Find the masses of the rod and weights</a:t>
            </a:r>
            <a:br>
              <a:rPr lang="en-CA" dirty="0"/>
            </a:br>
            <a:r>
              <a:rPr lang="en-CA" dirty="0"/>
              <a:t>then attach them to the sensor.</a:t>
            </a:r>
          </a:p>
          <a:p>
            <a:r>
              <a:rPr lang="en-CA" dirty="0"/>
              <a:t>Repeat the experiment for the rod and</a:t>
            </a:r>
            <a:br>
              <a:rPr lang="en-CA" dirty="0"/>
            </a:br>
            <a:r>
              <a:rPr lang="en-CA" dirty="0"/>
              <a:t>weights (use 20 s data collection).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2093" y="2643758"/>
            <a:ext cx="2001907" cy="231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0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
          <p:cNvSpPr txBox="1">
            <a:spLocks noGrp="1"/>
          </p:cNvSpPr>
          <p:nvPr/>
        </p:nvSpPr>
        <p:spPr>
          <a:xfrm>
            <a:off x="107504" y="-452586"/>
            <a:ext cx="8229600" cy="11430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lvl="0" rtl="0">
              <a:buNone/>
            </a:pPr>
            <a:r>
              <a:rPr lang="en" dirty="0">
                <a:solidFill>
                  <a:srgbClr val="1155CC"/>
                </a:solidFill>
                <a:latin typeface="Calibri"/>
                <a:ea typeface="Calibri"/>
                <a:cs typeface="Calibri"/>
                <a:sym typeface="Calibri"/>
              </a:rPr>
              <a:t>The setup for rotating rod and masses</a:t>
            </a:r>
          </a:p>
        </p:txBody>
      </p:sp>
      <p:sp>
        <p:nvSpPr>
          <p:cNvPr id="5" name="Shape 35"/>
          <p:cNvSpPr/>
          <p:nvPr/>
        </p:nvSpPr>
        <p:spPr>
          <a:xfrm>
            <a:off x="2699792" y="771550"/>
            <a:ext cx="6177118" cy="4115474"/>
          </a:xfrm>
          <a:prstGeom prst="rect">
            <a:avLst/>
          </a:prstGeom>
          <a:blipFill>
            <a:blip r:embed="rId2"/>
            <a:stretch>
              <a:fillRect/>
            </a:stretch>
          </a:blipFill>
          <a:ln>
            <a:noFill/>
          </a:ln>
        </p:spPr>
        <p:txBody>
          <a:bodyPr/>
          <a:lstStyle/>
          <a:p>
            <a:endParaRPr lang="en-CA"/>
          </a:p>
        </p:txBody>
      </p:sp>
    </p:spTree>
    <p:extLst>
      <p:ext uri="{BB962C8B-B14F-4D97-AF65-F5344CB8AC3E}">
        <p14:creationId xmlns:p14="http://schemas.microsoft.com/office/powerpoint/2010/main" val="645084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16425</TotalTime>
  <Words>783</Words>
  <Application>Microsoft Office PowerPoint</Application>
  <PresentationFormat>On-screen Show (16:9)</PresentationFormat>
  <Paragraphs>56</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 Math</vt:lpstr>
      <vt:lpstr>Office Theme</vt:lpstr>
      <vt:lpstr>Rotational Dynamics</vt:lpstr>
      <vt:lpstr>INTRODUCTION</vt:lpstr>
      <vt:lpstr>Part 1 – MOMENT OF INERTIA</vt:lpstr>
      <vt:lpstr>Part 1 – MOMENT OF INERTIA</vt:lpstr>
      <vt:lpstr>Part 1 – MOMENT OF INERTIA</vt:lpstr>
      <vt:lpstr>PowerPoint Presentation</vt:lpstr>
      <vt:lpstr>PowerPoint Presentation</vt:lpstr>
      <vt:lpstr>Part 1 – MOMENT OF INERTIA</vt:lpstr>
      <vt:lpstr>PowerPoint Presentation</vt:lpstr>
      <vt:lpstr>Part 2 – Cons. of ang. momentum</vt:lpstr>
      <vt:lpstr>PowerPoint Presentation</vt:lpstr>
      <vt:lpstr>CLEAN UP</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Rotational dynamics</dc:title>
  <dc:creator>COE Support</dc:creator>
  <cp:lastModifiedBy>Michael Wong</cp:lastModifiedBy>
  <cp:revision>141</cp:revision>
  <dcterms:created xsi:type="dcterms:W3CDTF">2013-01-04T15:12:26Z</dcterms:created>
  <dcterms:modified xsi:type="dcterms:W3CDTF">2022-11-07T00:10:02Z</dcterms:modified>
</cp:coreProperties>
</file>