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310" r:id="rId4"/>
    <p:sldId id="321" r:id="rId5"/>
    <p:sldId id="313" r:id="rId6"/>
    <p:sldId id="305" r:id="rId7"/>
    <p:sldId id="306" r:id="rId8"/>
    <p:sldId id="318" r:id="rId9"/>
    <p:sldId id="316" r:id="rId10"/>
    <p:sldId id="311" r:id="rId11"/>
    <p:sldId id="314" r:id="rId12"/>
    <p:sldId id="32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>
      <p:cViewPr varScale="1">
        <p:scale>
          <a:sx n="152" d="100"/>
          <a:sy n="152" d="100"/>
        </p:scale>
        <p:origin x="44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2022-11-06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29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1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499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2022-11-06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8280000" cy="1102519"/>
          </a:xfrm>
        </p:spPr>
        <p:txBody>
          <a:bodyPr>
            <a:normAutofit/>
          </a:bodyPr>
          <a:lstStyle/>
          <a:p>
            <a:r>
              <a:rPr lang="fr-CA" sz="4800" b="1">
                <a:solidFill>
                  <a:schemeClr val="tx2"/>
                </a:solidFill>
              </a:rPr>
              <a:t>Dynamique </a:t>
            </a:r>
            <a:r>
              <a:rPr lang="fr-CA" sz="4800" b="1" dirty="0">
                <a:solidFill>
                  <a:schemeClr val="tx2"/>
                </a:solidFill>
              </a:rPr>
              <a:t>de rotation</a:t>
            </a:r>
            <a:endParaRPr lang="fr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23678"/>
            <a:ext cx="6400800" cy="2664296"/>
          </a:xfrm>
        </p:spPr>
        <p:txBody>
          <a:bodyPr>
            <a:normAutofit/>
          </a:bodyPr>
          <a:lstStyle/>
          <a:p>
            <a:r>
              <a:rPr lang="fr-CA" dirty="0"/>
              <a:t>Laboratoires de physique </a:t>
            </a:r>
            <a:br>
              <a:rPr lang="fr-CA" dirty="0"/>
            </a:br>
            <a:r>
              <a:rPr lang="fr-CA" dirty="0"/>
              <a:t>de 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sz="2600" dirty="0"/>
              <a:t>Université d’Ottawa</a:t>
            </a:r>
          </a:p>
          <a:p>
            <a:r>
              <a:rPr lang="en-CA" sz="2200" u="sng" dirty="0">
                <a:hlinkClick r:id="rId2"/>
              </a:rPr>
              <a:t>https://uottawa.brightspace.com/d2l/home</a:t>
            </a:r>
            <a:endParaRPr lang="en-CA" sz="2200" dirty="0"/>
          </a:p>
        </p:txBody>
      </p:sp>
      <p:pic>
        <p:nvPicPr>
          <p:cNvPr id="1026" name="Picture 2" descr="http://www.einstein-online.info/images/spotlights/angular_momentumI/eiskuns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3638"/>
            <a:ext cx="2667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instein-online.info/images/spotlights/angular_momentumI/eiskuns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35125"/>
            <a:ext cx="2667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n-CA" sz="3700" b="1" u="sng" dirty="0" err="1">
                <a:solidFill>
                  <a:schemeClr val="tx2"/>
                </a:solidFill>
              </a:rPr>
              <a:t>Partie</a:t>
            </a:r>
            <a:r>
              <a:rPr lang="en-CA" sz="3700" b="1" u="sng" dirty="0">
                <a:solidFill>
                  <a:schemeClr val="tx2"/>
                </a:solidFill>
              </a:rPr>
              <a:t> 2 – Conservation du moment </a:t>
            </a:r>
            <a:r>
              <a:rPr lang="en-CA" sz="3700" b="1" u="sng" dirty="0" err="1">
                <a:solidFill>
                  <a:schemeClr val="tx2"/>
                </a:solidFill>
              </a:rPr>
              <a:t>cinétique</a:t>
            </a:r>
            <a:endParaRPr lang="fr-CA" sz="3700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8928992" cy="424847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/>
                  <a:t>Tout comme lors de l’expérience sur la quantité de mouvement linéaire, vous étudierez comment le </a:t>
                </a:r>
                <a:r>
                  <a:rPr lang="fr-CA" b="1" dirty="0"/>
                  <a:t>moment cinétique</a:t>
                </a:r>
                <a:r>
                  <a:rPr lang="fr-CA" dirty="0"/>
                  <a:t> d’un disque en rotation est affectée par un changement de son moment d’inertie.</a:t>
                </a:r>
              </a:p>
              <a:p>
                <a:r>
                  <a:rPr lang="fr-CA" dirty="0"/>
                  <a:t>Vous allez mesurer la vitesse angulaire d’un disque en rotation avant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CA" dirty="0">
                    <a:latin typeface="Calibri"/>
                  </a:rPr>
                  <a:t>) et après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CA" dirty="0">
                    <a:latin typeface="Calibri"/>
                  </a:rPr>
                  <a:t>) une </a:t>
                </a:r>
                <a:r>
                  <a:rPr lang="fr-CA" b="1" dirty="0">
                    <a:latin typeface="Calibri"/>
                  </a:rPr>
                  <a:t>collision inélastique</a:t>
                </a:r>
                <a:r>
                  <a:rPr lang="fr-CA" dirty="0">
                    <a:latin typeface="Calibri"/>
                  </a:rPr>
                  <a:t>.</a:t>
                </a:r>
                <a:endParaRPr lang="fr-CA" dirty="0"/>
              </a:p>
              <a:p>
                <a:r>
                  <a:rPr lang="fr-CA" dirty="0"/>
                  <a:t>Les équations pour calculer le moment cinétique avant et après la collision sont:</a:t>
                </a:r>
                <a:br>
                  <a:rPr lang="fr-CA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borderBox>
                  </m:oMath>
                </a14:m>
                <a:r>
                  <a:rPr lang="en-CA" b="0" dirty="0"/>
                  <a:t/>
                </a:r>
                <a:br>
                  <a:rPr lang="en-CA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borderBox>
                  </m:oMath>
                </a14:m>
                <a:endParaRPr lang="fr-CA" b="1" dirty="0"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8928992" cy="4248472"/>
              </a:xfrm>
              <a:blipFill>
                <a:blip r:embed="rId2"/>
                <a:stretch>
                  <a:fillRect l="-1161" t="-21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89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04481"/>
            <a:ext cx="2016224" cy="17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57250"/>
                <a:ext cx="7236296" cy="428625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/>
                  <a:t>Attachez votre premier disque d’aluminium sur la poulie (comme au début de la Partie 1).</a:t>
                </a:r>
              </a:p>
              <a:p>
                <a:r>
                  <a:rPr lang="fr-CA" dirty="0"/>
                  <a:t>Faites tourner le disque. Vous observerez sa vitesse diminuer graduellement.</a:t>
                </a:r>
              </a:p>
              <a:p>
                <a:r>
                  <a:rPr lang="fr-CA" dirty="0"/>
                  <a:t>Positionnez le second disque (morceaux de liège vers le bas) au-dessus du premier. Pratiquez-vous à le laisser tomber sur le premier disque. </a:t>
                </a:r>
              </a:p>
              <a:p>
                <a:r>
                  <a:rPr lang="fr-CA" dirty="0"/>
                  <a:t>Enregistrez la vitesse angulaire du système avant (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CA" dirty="0"/>
                  <a:t>) et après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CA" dirty="0"/>
                  <a:t>) la collision.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7250"/>
                <a:ext cx="7236296" cy="4286250"/>
              </a:xfrm>
              <a:blipFill>
                <a:blip r:embed="rId3"/>
                <a:stretch>
                  <a:fillRect l="-1432" t="-2276" r="-26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96719"/>
            <a:ext cx="1944216" cy="243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21AADB-E921-AB37-7121-38777D12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n-CA" sz="3700" b="1" u="sng" dirty="0" err="1">
                <a:solidFill>
                  <a:schemeClr val="tx2"/>
                </a:solidFill>
              </a:rPr>
              <a:t>Partie</a:t>
            </a:r>
            <a:r>
              <a:rPr lang="en-CA" sz="3700" b="1" u="sng" dirty="0">
                <a:solidFill>
                  <a:schemeClr val="tx2"/>
                </a:solidFill>
              </a:rPr>
              <a:t> 2 – Conservation du moment </a:t>
            </a:r>
            <a:r>
              <a:rPr lang="en-CA" sz="3700" b="1" u="sng" dirty="0" err="1">
                <a:solidFill>
                  <a:schemeClr val="tx2"/>
                </a:solidFill>
              </a:rPr>
              <a:t>cinétique</a:t>
            </a:r>
            <a:endParaRPr lang="fr-CA" sz="37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fr-CA" sz="3600" b="1" u="sng" dirty="0">
                <a:solidFill>
                  <a:schemeClr val="tx2"/>
                </a:solidFill>
              </a:rPr>
              <a:t>NETTOYAGE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15566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Éteignez l’ordinateur. </a:t>
            </a:r>
            <a:r>
              <a:rPr lang="fr-CA" sz="2400" b="1" dirty="0"/>
              <a:t>N’oubliez pas votre clé 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Replacez les masses, les disques et l’ensemble tige-masses sur la table</a:t>
            </a:r>
            <a:r>
              <a:rPr lang="fr-CA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Recyclez vos papiers brouillons et disposez de vos déchets. Laissez votre poste de travail aussi propre que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Replacez votre moniteur, clavier et souris. SVP replacez votre chaise sous la table avant de quitter.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Merci!</a:t>
            </a:r>
            <a:br>
              <a:rPr lang="fr-CA" sz="2400" dirty="0"/>
            </a:br>
            <a:endParaRPr lang="fr-CA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77479" y="0"/>
            <a:ext cx="316652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3600" b="1" u="sng" dirty="0">
                <a:solidFill>
                  <a:schemeClr val="tx2"/>
                </a:solidFill>
              </a:rPr>
              <a:t>DATE DE REMISE</a:t>
            </a:r>
            <a:endParaRPr lang="fr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2160" y="771550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 rapport est du à la fin de la séance de laboratoire.</a:t>
            </a:r>
          </a:p>
          <a:p>
            <a:r>
              <a:rPr lang="fr-CA" dirty="0"/>
              <a:t>Assurez-vous de soumettre vos graphiques dans </a:t>
            </a:r>
            <a:r>
              <a:rPr lang="fr-CA" dirty="0" err="1"/>
              <a:t>Brightspace</a:t>
            </a:r>
            <a:r>
              <a:rPr lang="fr-CA" dirty="0"/>
              <a:t> avant de partir!</a:t>
            </a:r>
          </a:p>
        </p:txBody>
      </p:sp>
    </p:spTree>
    <p:extLst>
      <p:ext uri="{BB962C8B-B14F-4D97-AF65-F5344CB8AC3E}">
        <p14:creationId xmlns:p14="http://schemas.microsoft.com/office/powerpoint/2010/main" val="71807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fr-CA" b="1" u="sng" dirty="0">
                <a:solidFill>
                  <a:schemeClr val="tx2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71550"/>
                <a:ext cx="9144000" cy="4371950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La dynamique Newtonienne nous dit que la force nette est proportionnelle à l’accélération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fr-CA" dirty="0"/>
                  <a:t>.</a:t>
                </a:r>
              </a:p>
              <a:p>
                <a:r>
                  <a:rPr lang="fr-CA" dirty="0"/>
                  <a:t>Pour un objet en rotation libre, la </a:t>
                </a:r>
                <a:r>
                  <a:rPr lang="fr-CA" b="1" dirty="0"/>
                  <a:t>formule analogue</a:t>
                </a:r>
                <a:r>
                  <a:rPr lang="fr-CA" dirty="0"/>
                  <a:t> est: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borderBox>
                  </m:oMath>
                </a14:m>
                <a:r>
                  <a:rPr lang="fr-CA" b="1" i="1" dirty="0"/>
                  <a:t> </a:t>
                </a:r>
                <a:br>
                  <a:rPr lang="fr-CA" b="1" i="1" dirty="0"/>
                </a:br>
                <a:r>
                  <a:rPr lang="fr-CA" sz="2600" dirty="0"/>
                  <a:t>(Moment de force = moment d’inertie × accélération angulaire)</a:t>
                </a:r>
              </a:p>
              <a:p>
                <a:r>
                  <a:rPr lang="fr-CA" dirty="0"/>
                  <a:t>Le </a:t>
                </a:r>
                <a:r>
                  <a:rPr lang="fr-CA" b="1" dirty="0"/>
                  <a:t>moment d’inertie </a:t>
                </a:r>
                <a:r>
                  <a:rPr lang="fr-CA" dirty="0"/>
                  <a:t>pour une cylindre est:</a:t>
                </a:r>
                <a:br>
                  <a:rPr lang="fr-CA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borderBox>
                  </m:oMath>
                </a14:m>
                <a:r>
                  <a:rPr lang="fr-CA" dirty="0"/>
                  <a:t/>
                </a:r>
                <a:br>
                  <a:rPr lang="fr-CA" dirty="0"/>
                </a:br>
                <a:r>
                  <a:rPr lang="fr-CA" dirty="0"/>
                  <a:t>où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dirty="0"/>
                  <a:t> sont la masse et le rayon du cylindre.</a:t>
                </a:r>
                <a:endParaRPr lang="fr-CA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1550"/>
                <a:ext cx="9144000" cy="4371950"/>
              </a:xfrm>
              <a:blipFill>
                <a:blip r:embed="rId3"/>
                <a:stretch>
                  <a:fillRect l="-1533" t="-1813" r="-1133" b="-46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err="1">
                <a:solidFill>
                  <a:schemeClr val="tx2"/>
                </a:solidFill>
              </a:rPr>
              <a:t>Partie</a:t>
            </a:r>
            <a:r>
              <a:rPr lang="en-CA" b="1" u="sng" dirty="0">
                <a:solidFill>
                  <a:schemeClr val="tx2"/>
                </a:solidFill>
              </a:rPr>
              <a:t> 1 – Moment </a:t>
            </a:r>
            <a:r>
              <a:rPr lang="en-CA" b="1" u="sng" dirty="0" err="1">
                <a:solidFill>
                  <a:schemeClr val="tx2"/>
                </a:solidFill>
              </a:rPr>
              <a:t>d’inertie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59024"/>
                <a:ext cx="9144000" cy="42844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dirty="0"/>
                  <a:t>Nous pouvons déterminer expérimentalement le </a:t>
                </a:r>
                <a:r>
                  <a:rPr lang="fr-CA" b="1" dirty="0"/>
                  <a:t>moment d’inertie </a:t>
                </a:r>
                <a:r>
                  <a:rPr lang="fr-CA" dirty="0"/>
                  <a:t>d’un objet en appliquant un moment de force et en mesurant l’accélération angulaire générée.</a:t>
                </a:r>
              </a:p>
              <a:p>
                <a:r>
                  <a:rPr lang="fr-CA" dirty="0"/>
                  <a:t>Vous appliquerez une série de moments de force sur un disque et mesurerez les accélérations correspondantes. </a:t>
                </a:r>
                <a:r>
                  <a:rPr lang="fr-FR" dirty="0"/>
                  <a:t>Répétez pour un double disque et une tige avec des masses.</a:t>
                </a:r>
                <a:endParaRPr lang="fr-CA" dirty="0"/>
              </a:p>
              <a:p>
                <a:pPr lvl="1"/>
                <a:r>
                  <a:rPr lang="fr-CA" dirty="0"/>
                  <a:t>Un graphique de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fr-CA" dirty="0"/>
                  <a:t> vs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CA" dirty="0"/>
                  <a:t> est utiliser pour déterminer les moments d’inerties.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9024"/>
                <a:ext cx="9144000" cy="4284476"/>
              </a:xfrm>
              <a:blipFill>
                <a:blip r:embed="rId3"/>
                <a:stretch>
                  <a:fillRect l="-1333" t="-2845" r="-2133" b="-32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2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err="1">
                <a:solidFill>
                  <a:schemeClr val="tx2"/>
                </a:solidFill>
              </a:rPr>
              <a:t>Partie</a:t>
            </a:r>
            <a:r>
              <a:rPr lang="en-CA" b="1" u="sng" dirty="0">
                <a:solidFill>
                  <a:schemeClr val="tx2"/>
                </a:solidFill>
              </a:rPr>
              <a:t> 1 – Moment </a:t>
            </a:r>
            <a:r>
              <a:rPr lang="en-CA" b="1" u="sng" dirty="0" err="1">
                <a:solidFill>
                  <a:schemeClr val="tx2"/>
                </a:solidFill>
              </a:rPr>
              <a:t>d’inertie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99542"/>
                <a:ext cx="9144000" cy="444395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r-CA" dirty="0"/>
                  <a:t>Le capteur de mouvement de rotation mesure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dirty="0"/>
                  <a:t> vs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CA" i="1" dirty="0"/>
                  <a:t>.</a:t>
                </a:r>
              </a:p>
              <a:p>
                <a:r>
                  <a:rPr lang="fr-CA" dirty="0"/>
                  <a:t>Mesurer des accélérations angulaires pour différents moments de force. L’</a:t>
                </a:r>
                <a:r>
                  <a:rPr lang="en-CA" b="1" dirty="0" err="1"/>
                  <a:t>accélération</a:t>
                </a:r>
                <a:r>
                  <a:rPr lang="en-CA" b="1" dirty="0"/>
                  <a:t> </a:t>
                </a:r>
                <a:r>
                  <a:rPr lang="en-CA" b="1" dirty="0" err="1"/>
                  <a:t>angulaire</a:t>
                </a:r>
                <a:r>
                  <a:rPr lang="en-CA" dirty="0"/>
                  <a:t> </a:t>
                </a:r>
                <a:r>
                  <a:rPr lang="en-CA" dirty="0" err="1"/>
                  <a:t>est</a:t>
                </a:r>
                <a:r>
                  <a:rPr lang="en-CA" dirty="0"/>
                  <a:t> la </a:t>
                </a:r>
                <a:r>
                  <a:rPr lang="en-CA" dirty="0" err="1"/>
                  <a:t>pente</a:t>
                </a:r>
                <a:r>
                  <a:rPr lang="en-CA" dirty="0"/>
                  <a:t> d’un </a:t>
                </a:r>
                <a:r>
                  <a:rPr lang="en-CA" dirty="0" err="1"/>
                  <a:t>graphique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CA" b="1" i="1" dirty="0"/>
                  <a:t> </a:t>
                </a:r>
                <a:r>
                  <a:rPr lang="en-CA" dirty="0"/>
                  <a:t>vs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Le </a:t>
                </a:r>
                <a:r>
                  <a:rPr lang="en-CA" b="1" dirty="0"/>
                  <a:t>moment de force </a:t>
                </a:r>
                <a:r>
                  <a:rPr lang="en-CA" dirty="0"/>
                  <a:t>appliqué</a:t>
                </a:r>
                <a:br>
                  <a:rPr lang="en-CA" dirty="0"/>
                </a:br>
                <a:r>
                  <a:rPr lang="en-CA" dirty="0"/>
                  <a:t>au </a:t>
                </a:r>
                <a:r>
                  <a:rPr lang="en-CA" dirty="0" err="1"/>
                  <a:t>disque</a:t>
                </a:r>
                <a:r>
                  <a:rPr lang="en-CA" dirty="0"/>
                  <a:t>: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𝑟𝑇</m:t>
                        </m:r>
                      </m:e>
                    </m:borderBox>
                  </m:oMath>
                </a14:m>
                <a:r>
                  <a:rPr lang="en-CA" dirty="0"/>
                  <a:t>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est</a:t>
                </a:r>
                <a:r>
                  <a:rPr lang="en-CA" dirty="0"/>
                  <a:t> la tension de la masse</a:t>
                </a:r>
                <a:br>
                  <a:rPr lang="en-CA" dirty="0"/>
                </a:br>
                <a:r>
                  <a:rPr lang="en-CA" dirty="0" err="1"/>
                  <a:t>suspendue</a:t>
                </a:r>
                <a:r>
                  <a:rPr lang="en-CA" dirty="0"/>
                  <a:t>.</a:t>
                </a:r>
              </a:p>
              <a:p>
                <a:r>
                  <a:rPr lang="en-CA" dirty="0">
                    <a:latin typeface="Cambria Math" panose="02040503050406030204" pitchFamily="18" charset="0"/>
                  </a:rPr>
                  <a:t>2ième </a:t>
                </a:r>
                <a:r>
                  <a:rPr lang="en-CA" dirty="0" err="1">
                    <a:latin typeface="Cambria Math" panose="02040503050406030204" pitchFamily="18" charset="0"/>
                  </a:rPr>
                  <a:t>loi</a:t>
                </a:r>
                <a:r>
                  <a:rPr lang="en-CA" dirty="0">
                    <a:latin typeface="Cambria Math" panose="02040503050406030204" pitchFamily="18" charset="0"/>
                  </a:rPr>
                  <a:t> de Newton:</a:t>
                </a:r>
                <a:r>
                  <a:rPr lang="en-CA" b="0" i="1" dirty="0">
                    <a:latin typeface="Cambria Math" panose="02040503050406030204" pitchFamily="18" charset="0"/>
                  </a:rPr>
                  <a:t/>
                </a:r>
                <a:br>
                  <a:rPr lang="en-CA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</a:t>
                </a:r>
                <a:br>
                  <a:rPr lang="en-CA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borderBox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𝑟𝑚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𝑚𝑟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borderBox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99542"/>
                <a:ext cx="9144000" cy="4443958"/>
              </a:xfrm>
              <a:blipFill>
                <a:blip r:embed="rId3"/>
                <a:stretch>
                  <a:fillRect l="-1133" t="-2881" r="-2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3678"/>
            <a:ext cx="2987824" cy="316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41" y="2211710"/>
            <a:ext cx="1434435" cy="18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7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err="1">
                <a:solidFill>
                  <a:schemeClr val="tx2"/>
                </a:solidFill>
              </a:rPr>
              <a:t>Partie</a:t>
            </a:r>
            <a:r>
              <a:rPr lang="en-CA" b="1" u="sng" dirty="0">
                <a:solidFill>
                  <a:schemeClr val="tx2"/>
                </a:solidFill>
              </a:rPr>
              <a:t> 1 – Moment </a:t>
            </a:r>
            <a:r>
              <a:rPr lang="en-CA" b="1" u="sng" dirty="0" err="1">
                <a:solidFill>
                  <a:schemeClr val="tx2"/>
                </a:solidFill>
              </a:rPr>
              <a:t>d’inertie</a:t>
            </a:r>
            <a:endParaRPr lang="fr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446494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Informations importantes nécessaires :</a:t>
            </a:r>
          </a:p>
          <a:p>
            <a:pPr lvl="1"/>
            <a:r>
              <a:rPr lang="fr-CA" dirty="0"/>
              <a:t>Diamètre de la poulie horizontale (noire), la masse et le diamètre du premier disque d’aluminium.</a:t>
            </a:r>
          </a:p>
          <a:p>
            <a:r>
              <a:rPr lang="fr-FR" dirty="0"/>
              <a:t>Configurez l'expérience comme indiqué dans l'image de la diapositive suivante. Attachez le fil à la poulie noire sur le capteur et accrochez-la sur la poulie verte. Fixez le support de masse à la ficelle.</a:t>
            </a:r>
            <a:endParaRPr lang="fr-CA" dirty="0"/>
          </a:p>
          <a:p>
            <a:r>
              <a:rPr lang="fr-CA" dirty="0"/>
              <a:t>Enroulez le fil autour de la grande poulie et enregistrez une série de données (5 s) en laissant tomber la masse.</a:t>
            </a:r>
          </a:p>
          <a:p>
            <a:r>
              <a:rPr lang="fr-CA" dirty="0"/>
              <a:t>Effectuer une régression linéaire de votre graphique </a:t>
            </a:r>
            <a:r>
              <a:rPr lang="fr-CA" i="1" dirty="0">
                <a:latin typeface="Calibri"/>
              </a:rPr>
              <a:t>ω</a:t>
            </a:r>
            <a:r>
              <a:rPr lang="fr-CA" dirty="0">
                <a:latin typeface="Calibri"/>
              </a:rPr>
              <a:t> vs </a:t>
            </a:r>
            <a:r>
              <a:rPr lang="fr-CA" i="1" dirty="0">
                <a:latin typeface="Calibri"/>
              </a:rPr>
              <a:t>t</a:t>
            </a:r>
            <a:r>
              <a:rPr lang="fr-CA" dirty="0">
                <a:latin typeface="Calibri"/>
              </a:rPr>
              <a:t>.</a:t>
            </a:r>
          </a:p>
          <a:p>
            <a:r>
              <a:rPr lang="fr-CA" dirty="0">
                <a:latin typeface="Calibri"/>
              </a:rPr>
              <a:t>Répétez cette mesure pour différente masses.</a:t>
            </a:r>
          </a:p>
        </p:txBody>
      </p:sp>
    </p:spTree>
    <p:extLst>
      <p:ext uri="{BB962C8B-B14F-4D97-AF65-F5344CB8AC3E}">
        <p14:creationId xmlns:p14="http://schemas.microsoft.com/office/powerpoint/2010/main" val="22045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"/>
          <p:cNvSpPr txBox="1">
            <a:spLocks noGrp="1"/>
          </p:cNvSpPr>
          <p:nvPr/>
        </p:nvSpPr>
        <p:spPr>
          <a:xfrm>
            <a:off x="107504" y="-4525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 pour les disques</a:t>
            </a:r>
          </a:p>
        </p:txBody>
      </p:sp>
      <p:sp>
        <p:nvSpPr>
          <p:cNvPr id="13" name="Shape 24"/>
          <p:cNvSpPr/>
          <p:nvPr/>
        </p:nvSpPr>
        <p:spPr>
          <a:xfrm>
            <a:off x="2555776" y="704106"/>
            <a:ext cx="6450090" cy="429994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264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"/>
          <p:cNvSpPr txBox="1">
            <a:spLocks noGrp="1"/>
          </p:cNvSpPr>
          <p:nvPr/>
        </p:nvSpPr>
        <p:spPr>
          <a:xfrm>
            <a:off x="107504" y="-4525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Vue de plus près…</a:t>
            </a:r>
          </a:p>
        </p:txBody>
      </p:sp>
      <p:sp>
        <p:nvSpPr>
          <p:cNvPr id="8" name="Shape 29"/>
          <p:cNvSpPr/>
          <p:nvPr/>
        </p:nvSpPr>
        <p:spPr>
          <a:xfrm>
            <a:off x="2537842" y="690414"/>
            <a:ext cx="6408712" cy="42744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90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>
            <a:normAutofit/>
          </a:bodyPr>
          <a:lstStyle/>
          <a:p>
            <a:r>
              <a:rPr lang="en-CA" b="1" u="sng" dirty="0" err="1">
                <a:solidFill>
                  <a:schemeClr val="tx2"/>
                </a:solidFill>
              </a:rPr>
              <a:t>Partie</a:t>
            </a:r>
            <a:r>
              <a:rPr lang="en-CA" b="1" u="sng" dirty="0">
                <a:solidFill>
                  <a:schemeClr val="tx2"/>
                </a:solidFill>
              </a:rPr>
              <a:t> 1 – Moment </a:t>
            </a:r>
            <a:r>
              <a:rPr lang="en-CA" b="1" u="sng" dirty="0" err="1">
                <a:solidFill>
                  <a:schemeClr val="tx2"/>
                </a:solidFill>
              </a:rPr>
              <a:t>d’inertie</a:t>
            </a:r>
            <a:endParaRPr lang="fr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89552"/>
            <a:ext cx="8928992" cy="4446494"/>
          </a:xfrm>
        </p:spPr>
        <p:txBody>
          <a:bodyPr>
            <a:normAutofit/>
          </a:bodyPr>
          <a:lstStyle/>
          <a:p>
            <a:r>
              <a:rPr lang="fr-CA" dirty="0"/>
              <a:t>Mesurez la masse du second disque d’aluminium (celui avec des morceaux de liège).</a:t>
            </a:r>
          </a:p>
          <a:p>
            <a:r>
              <a:rPr lang="fr-CA" dirty="0"/>
              <a:t>Répétez l’expérience avec les deux disques d’aluminium attachés au capteur.</a:t>
            </a:r>
          </a:p>
          <a:p>
            <a:r>
              <a:rPr lang="fr-CA" dirty="0"/>
              <a:t>Mesurez la masse de la tige avec des</a:t>
            </a:r>
            <a:br>
              <a:rPr lang="fr-CA" dirty="0"/>
            </a:br>
            <a:r>
              <a:rPr lang="fr-CA" dirty="0"/>
              <a:t>masses et attachez-la au capteur.</a:t>
            </a:r>
          </a:p>
          <a:p>
            <a:r>
              <a:rPr lang="fr-CA" dirty="0"/>
              <a:t>Répétez l’expérience pour cette tige </a:t>
            </a:r>
            <a:br>
              <a:rPr lang="fr-CA" dirty="0"/>
            </a:br>
            <a:r>
              <a:rPr lang="fr-CA" dirty="0"/>
              <a:t>(utilisez une collecte données de 20 s).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93" y="2643758"/>
            <a:ext cx="2001907" cy="231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0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4"/>
          <p:cNvSpPr txBox="1">
            <a:spLocks noGrp="1"/>
          </p:cNvSpPr>
          <p:nvPr/>
        </p:nvSpPr>
        <p:spPr>
          <a:xfrm>
            <a:off x="107504" y="-4525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Le montage pour la tige en rotation</a:t>
            </a:r>
          </a:p>
        </p:txBody>
      </p:sp>
      <p:sp>
        <p:nvSpPr>
          <p:cNvPr id="5" name="Shape 35"/>
          <p:cNvSpPr/>
          <p:nvPr/>
        </p:nvSpPr>
        <p:spPr>
          <a:xfrm>
            <a:off x="2699792" y="771550"/>
            <a:ext cx="6177118" cy="41154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08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16387</TotalTime>
  <Words>772</Words>
  <Application>Microsoft Office PowerPoint</Application>
  <PresentationFormat>On-screen Show (16:9)</PresentationFormat>
  <Paragraphs>56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Dynamique de rotation</vt:lpstr>
      <vt:lpstr>INTRODUCTION</vt:lpstr>
      <vt:lpstr>Partie 1 – Moment d’inertie</vt:lpstr>
      <vt:lpstr>Partie 1 – Moment d’inertie</vt:lpstr>
      <vt:lpstr>Partie 1 – Moment d’inertie</vt:lpstr>
      <vt:lpstr>PowerPoint Presentation</vt:lpstr>
      <vt:lpstr>PowerPoint Presentation</vt:lpstr>
      <vt:lpstr>Partie 1 – Moment d’inertie</vt:lpstr>
      <vt:lpstr>PowerPoint Presentation</vt:lpstr>
      <vt:lpstr>Partie 2 – Conservation du moment cinétique</vt:lpstr>
      <vt:lpstr>Partie 2 – Conservation du moment cinétique</vt:lpstr>
      <vt:lpstr>NETTOYAGE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Dynamique de rotation</dc:title>
  <dc:creator>COE Support</dc:creator>
  <cp:lastModifiedBy>Michael Wong</cp:lastModifiedBy>
  <cp:revision>156</cp:revision>
  <dcterms:created xsi:type="dcterms:W3CDTF">2013-01-04T15:12:26Z</dcterms:created>
  <dcterms:modified xsi:type="dcterms:W3CDTF">2022-11-07T00:09:19Z</dcterms:modified>
</cp:coreProperties>
</file>