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56" r:id="rId2"/>
    <p:sldId id="258" r:id="rId3"/>
    <p:sldId id="294" r:id="rId4"/>
    <p:sldId id="295" r:id="rId5"/>
    <p:sldId id="296" r:id="rId6"/>
    <p:sldId id="289" r:id="rId7"/>
    <p:sldId id="288" r:id="rId8"/>
    <p:sldId id="297" r:id="rId9"/>
    <p:sldId id="298" r:id="rId10"/>
    <p:sldId id="299" r:id="rId11"/>
    <p:sldId id="292" r:id="rId12"/>
    <p:sldId id="291" r:id="rId13"/>
    <p:sldId id="300" r:id="rId14"/>
    <p:sldId id="303" r:id="rId15"/>
    <p:sldId id="30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14" autoAdjust="0"/>
  </p:normalViewPr>
  <p:slideViewPr>
    <p:cSldViewPr>
      <p:cViewPr varScale="1">
        <p:scale>
          <a:sx n="108" d="100"/>
          <a:sy n="108" d="100"/>
        </p:scale>
        <p:origin x="730"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6DB97-48DA-4F3A-8836-4CA552FFA067}" type="datetimeFigureOut">
              <a:rPr lang="en-CA" smtClean="0"/>
              <a:t>2022-09-20</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D3899-6798-45C6-A645-CA873D24EFEB}" type="slidenum">
              <a:rPr lang="en-CA" smtClean="0"/>
              <a:t>‹#›</a:t>
            </a:fld>
            <a:endParaRPr lang="en-CA"/>
          </a:p>
        </p:txBody>
      </p:sp>
    </p:spTree>
    <p:extLst>
      <p:ext uri="{BB962C8B-B14F-4D97-AF65-F5344CB8AC3E}">
        <p14:creationId xmlns:p14="http://schemas.microsoft.com/office/powerpoint/2010/main" val="155751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Comments</a:t>
            </a:r>
            <a:r>
              <a:rPr lang="en-CA" baseline="0" dirty="0" smtClean="0"/>
              <a:t> for TAs: leave this slide on the TV monitors when you are not using them for teaching. </a:t>
            </a:r>
            <a:endParaRPr lang="en-CA" dirty="0"/>
          </a:p>
        </p:txBody>
      </p:sp>
      <p:sp>
        <p:nvSpPr>
          <p:cNvPr id="4" name="Slide Number Placeholder 3"/>
          <p:cNvSpPr>
            <a:spLocks noGrp="1"/>
          </p:cNvSpPr>
          <p:nvPr>
            <p:ph type="sldNum" sz="quarter" idx="10"/>
          </p:nvPr>
        </p:nvSpPr>
        <p:spPr/>
        <p:txBody>
          <a:bodyPr/>
          <a:lstStyle/>
          <a:p>
            <a:fld id="{170D3899-6798-45C6-A645-CA873D24EFEB}" type="slidenum">
              <a:rPr lang="en-CA" smtClean="0"/>
              <a:t>15</a:t>
            </a:fld>
            <a:endParaRPr lang="en-CA"/>
          </a:p>
        </p:txBody>
      </p:sp>
    </p:spTree>
    <p:extLst>
      <p:ext uri="{BB962C8B-B14F-4D97-AF65-F5344CB8AC3E}">
        <p14:creationId xmlns:p14="http://schemas.microsoft.com/office/powerpoint/2010/main" val="49695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2"/>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82"/>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8E6C-E870-41EC-B353-395049EEC39E}" type="datetimeFigureOut">
              <a:rPr lang="en-CA" smtClean="0"/>
              <a:pPr/>
              <a:t>2022-09-20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3EBC83B-905E-4D89-95F8-2C160B082C5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988E6C-E870-41EC-B353-395049EEC39E}" type="datetimeFigureOut">
              <a:rPr lang="en-CA" smtClean="0"/>
              <a:pPr/>
              <a:t>2022-09-20</a:t>
            </a:fld>
            <a:endParaRPr lang="en-CA"/>
          </a:p>
        </p:txBody>
      </p:sp>
      <p:sp>
        <p:nvSpPr>
          <p:cNvPr id="5" name="Footer Placeholder 4"/>
          <p:cNvSpPr>
            <a:spLocks noGrp="1"/>
          </p:cNvSpPr>
          <p:nvPr>
            <p:ph type="ftr" sz="quarter" idx="3"/>
          </p:nvPr>
        </p:nvSpPr>
        <p:spPr>
          <a:xfrm>
            <a:off x="3124200" y="476726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4767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EBC83B-905E-4D89-95F8-2C160B082C5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ottawa.brightspace.com/d2l/hom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1079"/>
            <a:ext cx="8280000" cy="1102519"/>
          </a:xfrm>
        </p:spPr>
        <p:txBody>
          <a:bodyPr>
            <a:normAutofit/>
          </a:bodyPr>
          <a:lstStyle/>
          <a:p>
            <a:r>
              <a:rPr lang="en-US" sz="4800" b="1" dirty="0" smtClean="0">
                <a:solidFill>
                  <a:schemeClr val="tx2"/>
                </a:solidFill>
              </a:rPr>
              <a:t>Projectile motion</a:t>
            </a:r>
            <a:endParaRPr lang="en-CA" sz="4800" dirty="0">
              <a:solidFill>
                <a:schemeClr val="tx2"/>
              </a:solidFill>
            </a:endParaRPr>
          </a:p>
        </p:txBody>
      </p:sp>
      <p:pic>
        <p:nvPicPr>
          <p:cNvPr id="1028" name="Picture 4" descr="http://ffden-2.phys.uaf.edu/104_2012_web_projects/Sarah_Maus/images/Desktop%20trebuchet%20DIY%20Construction%20Kit%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5559"/>
            <a:ext cx="3389610" cy="370044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987824" y="1419622"/>
            <a:ext cx="6400800" cy="2089398"/>
          </a:xfrm>
        </p:spPr>
        <p:txBody>
          <a:bodyPr>
            <a:normAutofit lnSpcReduction="10000"/>
          </a:bodyPr>
          <a:lstStyle/>
          <a:p>
            <a:r>
              <a:rPr lang="en-CA" dirty="0" smtClean="0"/>
              <a:t>1</a:t>
            </a:r>
            <a:r>
              <a:rPr lang="en-CA" baseline="30000" dirty="0" smtClean="0"/>
              <a:t>st</a:t>
            </a:r>
            <a:r>
              <a:rPr lang="en-CA" dirty="0" smtClean="0"/>
              <a:t> year physics laboratories</a:t>
            </a:r>
          </a:p>
          <a:p>
            <a:endParaRPr lang="en-CA" sz="2400" dirty="0" smtClean="0"/>
          </a:p>
          <a:p>
            <a:r>
              <a:rPr lang="en-CA" sz="2400" dirty="0"/>
              <a:t>University of </a:t>
            </a:r>
            <a:r>
              <a:rPr lang="en-CA" sz="2400" dirty="0" smtClean="0"/>
              <a:t>Ottawa</a:t>
            </a:r>
            <a:br>
              <a:rPr lang="en-CA" sz="2400" dirty="0" smtClean="0"/>
            </a:br>
            <a:r>
              <a:rPr lang="en-CA" sz="2400" dirty="0" err="1" smtClean="0"/>
              <a:t>Brightspace</a:t>
            </a:r>
            <a:r>
              <a:rPr lang="en-CA" sz="2400" dirty="0" smtClean="0"/>
              <a:t> </a:t>
            </a:r>
            <a:r>
              <a:rPr lang="en-CA" sz="2400" dirty="0"/>
              <a:t>Lab website</a:t>
            </a:r>
            <a:br>
              <a:rPr lang="en-CA" sz="2400" dirty="0"/>
            </a:br>
            <a:r>
              <a:rPr lang="en-CA" sz="2400" u="sng" dirty="0">
                <a:hlinkClick r:id="rId3"/>
              </a:rPr>
              <a:t>https://uottawa.brightspace.com/d2l/home</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TIME OF FLIGHT (TOF)</a:t>
            </a:r>
            <a:endParaRPr lang="en-CA" u="sng" dirty="0">
              <a:solidFill>
                <a:schemeClr val="tx2"/>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915567"/>
                <a:ext cx="8784976" cy="4320479"/>
              </a:xfrm>
            </p:spPr>
            <p:txBody>
              <a:bodyPr>
                <a:normAutofit/>
              </a:bodyPr>
              <a:lstStyle/>
              <a:p>
                <a:pPr>
                  <a:buFont typeface="Arial" charset="0"/>
                  <a:buChar char="•"/>
                </a:pPr>
                <a:r>
                  <a:rPr lang="en-CA" dirty="0" smtClean="0"/>
                  <a:t>You will calculate time of flight for a specific trajectory where </a:t>
                </a:r>
                <a14:m>
                  <m:oMath xmlns:m="http://schemas.openxmlformats.org/officeDocument/2006/math">
                    <m:r>
                      <a:rPr lang="en-CA" b="0" i="1" smtClean="0">
                        <a:latin typeface="Cambria Math" panose="02040503050406030204" pitchFamily="18" charset="0"/>
                      </a:rPr>
                      <m:t>𝑦</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0</m:t>
                        </m:r>
                      </m:sub>
                    </m:sSub>
                  </m:oMath>
                </a14:m>
                <a:r>
                  <a:rPr lang="en-CA" dirty="0" smtClean="0"/>
                  <a:t> </a:t>
                </a:r>
                <a:r>
                  <a:rPr lang="en-CA" dirty="0" smtClean="0"/>
                  <a:t>and </a:t>
                </a:r>
                <a14:m>
                  <m:oMath xmlns:m="http://schemas.openxmlformats.org/officeDocument/2006/math">
                    <m:r>
                      <a:rPr lang="en-CA" b="0" i="1" smtClean="0">
                        <a:latin typeface="Cambria Math" panose="02040503050406030204" pitchFamily="18" charset="0"/>
                      </a:rPr>
                      <m:t>𝜃</m:t>
                    </m:r>
                  </m:oMath>
                </a14:m>
                <a:r>
                  <a:rPr lang="en-CA" dirty="0" smtClean="0"/>
                  <a:t> = 45°.</a:t>
                </a:r>
              </a:p>
              <a:p>
                <a:pPr lvl="1">
                  <a:buFont typeface="Arial" charset="0"/>
                  <a:buChar char="•"/>
                </a:pPr>
                <a:r>
                  <a:rPr lang="en-CA" dirty="0" smtClean="0"/>
                  <a:t>The time of flight is given by </a:t>
                </a:r>
                <a14:m>
                  <m:oMath xmlns:m="http://schemas.openxmlformats.org/officeDocument/2006/math">
                    <m:r>
                      <a:rPr lang="en-CA" i="1">
                        <a:latin typeface="Cambria Math"/>
                      </a:rPr>
                      <m:t>𝑡</m:t>
                    </m:r>
                    <m:r>
                      <a:rPr lang="en-CA" i="1">
                        <a:latin typeface="Cambria Math"/>
                      </a:rPr>
                      <m:t>=</m:t>
                    </m:r>
                    <m:f>
                      <m:fPr>
                        <m:ctrlPr>
                          <a:rPr lang="en-CA" i="1">
                            <a:latin typeface="Cambria Math" panose="02040503050406030204" pitchFamily="18" charset="0"/>
                          </a:rPr>
                        </m:ctrlPr>
                      </m:fPr>
                      <m:num>
                        <m:r>
                          <a:rPr lang="en-CA" i="1">
                            <a:latin typeface="Cambria Math"/>
                          </a:rPr>
                          <m:t>2</m:t>
                        </m:r>
                        <m:sSub>
                          <m:sSubPr>
                            <m:ctrlPr>
                              <a:rPr lang="en-CA" i="1">
                                <a:latin typeface="Cambria Math" panose="02040503050406030204" pitchFamily="18" charset="0"/>
                              </a:rPr>
                            </m:ctrlPr>
                          </m:sSubPr>
                          <m:e>
                            <m:r>
                              <a:rPr lang="en-CA" i="1">
                                <a:latin typeface="Cambria Math"/>
                              </a:rPr>
                              <m:t>𝑣</m:t>
                            </m:r>
                          </m:e>
                          <m:sub>
                            <m:r>
                              <a:rPr lang="en-CA" i="1">
                                <a:latin typeface="Cambria Math"/>
                              </a:rPr>
                              <m:t>0</m:t>
                            </m:r>
                          </m:sub>
                        </m:sSub>
                        <m:func>
                          <m:funcPr>
                            <m:ctrlPr>
                              <a:rPr lang="en-CA" i="1">
                                <a:latin typeface="Cambria Math" panose="02040503050406030204" pitchFamily="18" charset="0"/>
                              </a:rPr>
                            </m:ctrlPr>
                          </m:funcPr>
                          <m:fName>
                            <m:r>
                              <m:rPr>
                                <m:sty m:val="p"/>
                              </m:rPr>
                              <a:rPr lang="en-CA">
                                <a:latin typeface="Cambria Math"/>
                              </a:rPr>
                              <m:t>sin</m:t>
                            </m:r>
                          </m:fName>
                          <m:e>
                            <m:r>
                              <a:rPr lang="en-CA" i="1">
                                <a:latin typeface="Cambria Math"/>
                              </a:rPr>
                              <m:t>𝜃</m:t>
                            </m:r>
                          </m:e>
                        </m:func>
                      </m:num>
                      <m:den>
                        <m:r>
                          <a:rPr lang="en-CA" i="1">
                            <a:latin typeface="Cambria Math"/>
                          </a:rPr>
                          <m:t>𝑔</m:t>
                        </m:r>
                      </m:den>
                    </m:f>
                  </m:oMath>
                </a14:m>
                <a:endParaRPr lang="en-CA" dirty="0" smtClean="0"/>
              </a:p>
              <a:p>
                <a:pPr lvl="1">
                  <a:buFont typeface="Arial" charset="0"/>
                  <a:buChar char="•"/>
                </a:pPr>
                <a:r>
                  <a:rPr lang="en-CA" dirty="0" smtClean="0"/>
                  <a:t>The horizontal distance is </a:t>
                </a:r>
                <a14:m>
                  <m:oMath xmlns:m="http://schemas.openxmlformats.org/officeDocument/2006/math">
                    <m:r>
                      <a:rPr lang="en-GB" i="1">
                        <a:latin typeface="Cambria Math"/>
                      </a:rPr>
                      <m:t>𝑥</m:t>
                    </m:r>
                    <m:r>
                      <a:rPr lang="en-GB" i="1">
                        <a:latin typeface="Cambria Math"/>
                      </a:rPr>
                      <m:t>=</m:t>
                    </m:r>
                    <m:d>
                      <m:dPr>
                        <m:ctrlPr>
                          <a:rPr lang="en-CA" i="1">
                            <a:latin typeface="Cambria Math" panose="02040503050406030204" pitchFamily="18" charset="0"/>
                          </a:rPr>
                        </m:ctrlPr>
                      </m:dPr>
                      <m:e>
                        <m:sSub>
                          <m:sSubPr>
                            <m:ctrlPr>
                              <a:rPr lang="en-CA" i="1">
                                <a:latin typeface="Cambria Math" panose="02040503050406030204" pitchFamily="18" charset="0"/>
                              </a:rPr>
                            </m:ctrlPr>
                          </m:sSubPr>
                          <m:e>
                            <m:r>
                              <a:rPr lang="en-CA" i="1">
                                <a:latin typeface="Cambria Math"/>
                              </a:rPr>
                              <m:t>𝑣</m:t>
                            </m:r>
                          </m:e>
                          <m:sub>
                            <m:r>
                              <a:rPr lang="en-CA" i="1">
                                <a:latin typeface="Cambria Math"/>
                              </a:rPr>
                              <m:t>0</m:t>
                            </m:r>
                          </m:sub>
                        </m:sSub>
                        <m:func>
                          <m:funcPr>
                            <m:ctrlPr>
                              <a:rPr lang="en-CA" i="1">
                                <a:latin typeface="Cambria Math" panose="02040503050406030204" pitchFamily="18" charset="0"/>
                              </a:rPr>
                            </m:ctrlPr>
                          </m:funcPr>
                          <m:fName>
                            <m:r>
                              <m:rPr>
                                <m:sty m:val="p"/>
                              </m:rPr>
                              <a:rPr lang="en-CA">
                                <a:latin typeface="Cambria Math"/>
                              </a:rPr>
                              <m:t>cos</m:t>
                            </m:r>
                          </m:fName>
                          <m:e>
                            <m:r>
                              <a:rPr lang="en-CA" i="1">
                                <a:latin typeface="Cambria Math"/>
                              </a:rPr>
                              <m:t>𝜃</m:t>
                            </m:r>
                          </m:e>
                        </m:func>
                      </m:e>
                    </m:d>
                    <m:r>
                      <a:rPr lang="en-CA" i="1">
                        <a:latin typeface="Cambria Math"/>
                      </a:rPr>
                      <m:t>𝑡</m:t>
                    </m:r>
                  </m:oMath>
                </a14:m>
                <a:endParaRPr lang="en-CA" dirty="0" smtClean="0"/>
              </a:p>
              <a:p>
                <a:pPr>
                  <a:buFont typeface="Arial" charset="0"/>
                  <a:buChar char="•"/>
                </a:pPr>
                <a:r>
                  <a:rPr lang="en-US" dirty="0" smtClean="0"/>
                  <a:t>Put the time of flight pad into the right location, obtain the experimental TOF and compare it with your calculated value.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915567"/>
                <a:ext cx="8784976" cy="4320479"/>
              </a:xfrm>
              <a:blipFill>
                <a:blip r:embed="rId2"/>
                <a:stretch>
                  <a:fillRect l="-1595" t="-1834" r="-1248"/>
                </a:stretch>
              </a:blipFill>
            </p:spPr>
            <p:txBody>
              <a:bodyPr/>
              <a:lstStyle/>
              <a:p>
                <a:r>
                  <a:rPr lang="en-US">
                    <a:noFill/>
                  </a:rPr>
                  <a:t> </a:t>
                </a:r>
              </a:p>
            </p:txBody>
          </p:sp>
        </mc:Fallback>
      </mc:AlternateContent>
    </p:spTree>
    <p:extLst>
      <p:ext uri="{BB962C8B-B14F-4D97-AF65-F5344CB8AC3E}">
        <p14:creationId xmlns:p14="http://schemas.microsoft.com/office/powerpoint/2010/main" val="2317961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TIME OF FLIGHT SETUP</a:t>
            </a:r>
            <a:endParaRPr lang="en-CA" u="sng" dirty="0">
              <a:solidFill>
                <a:schemeClr val="tx2"/>
              </a:solidFill>
            </a:endParaRPr>
          </a:p>
        </p:txBody>
      </p:sp>
      <p:pic>
        <p:nvPicPr>
          <p:cNvPr id="7170" name="Picture 2" descr="S:\Manuals\2013-2014\Winter 2014\Experiments\12 - Projectile motion\photos\IMG_11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37" t="18333" r="5556"/>
          <a:stretch/>
        </p:blipFill>
        <p:spPr bwMode="auto">
          <a:xfrm>
            <a:off x="1619672" y="942974"/>
            <a:ext cx="5972175" cy="4200525"/>
          </a:xfrm>
          <a:prstGeom prst="rect">
            <a:avLst/>
          </a:prstGeom>
          <a:noFill/>
          <a:extLst>
            <a:ext uri="{909E8E84-426E-40DD-AFC4-6F175D3DCCD1}">
              <a14:hiddenFill xmlns:a14="http://schemas.microsoft.com/office/drawing/2010/main">
                <a:solidFill>
                  <a:srgbClr val="FFFFFF"/>
                </a:solidFill>
              </a14:hiddenFill>
            </a:ext>
          </a:extLst>
        </p:spPr>
      </p:pic>
      <p:sp>
        <p:nvSpPr>
          <p:cNvPr id="5" name="Shape 49"/>
          <p:cNvSpPr txBox="1"/>
          <p:nvPr/>
        </p:nvSpPr>
        <p:spPr>
          <a:xfrm>
            <a:off x="7861460" y="4443958"/>
            <a:ext cx="1319052" cy="457200"/>
          </a:xfrm>
          <a:prstGeom prst="rect">
            <a:avLst/>
          </a:prstGeom>
          <a:noFill/>
        </p:spPr>
        <p:txBody>
          <a:bodyPr lIns="91425" tIns="91425" rIns="91425" bIns="91425" anchor="t" anchorCtr="0">
            <a:noAutofit/>
          </a:bodyPr>
          <a:lstStyle/>
          <a:p>
            <a:pPr lvl="0" rtl="0">
              <a:buNone/>
            </a:pPr>
            <a:r>
              <a:rPr lang="en" sz="1800" dirty="0" smtClean="0">
                <a:solidFill>
                  <a:srgbClr val="FF0000"/>
                </a:solidFill>
              </a:rPr>
              <a:t>Launcher</a:t>
            </a:r>
            <a:endParaRPr lang="en" sz="1800" dirty="0">
              <a:solidFill>
                <a:srgbClr val="FF0000"/>
              </a:solidFill>
            </a:endParaRPr>
          </a:p>
        </p:txBody>
      </p:sp>
      <p:sp>
        <p:nvSpPr>
          <p:cNvPr id="6" name="Shape 49"/>
          <p:cNvSpPr txBox="1"/>
          <p:nvPr/>
        </p:nvSpPr>
        <p:spPr>
          <a:xfrm>
            <a:off x="-396552" y="987574"/>
            <a:ext cx="1751100" cy="457200"/>
          </a:xfrm>
          <a:prstGeom prst="rect">
            <a:avLst/>
          </a:prstGeom>
          <a:noFill/>
        </p:spPr>
        <p:txBody>
          <a:bodyPr lIns="91425" tIns="91425" rIns="91425" bIns="91425" anchor="t" anchorCtr="0">
            <a:noAutofit/>
          </a:bodyPr>
          <a:lstStyle/>
          <a:p>
            <a:pPr lvl="0" algn="r" rtl="0">
              <a:buNone/>
            </a:pPr>
            <a:r>
              <a:rPr lang="en" sz="1800" dirty="0" smtClean="0">
                <a:solidFill>
                  <a:srgbClr val="FF0000"/>
                </a:solidFill>
              </a:rPr>
              <a:t>Wooden</a:t>
            </a:r>
            <a:br>
              <a:rPr lang="en" sz="1800" dirty="0" smtClean="0">
                <a:solidFill>
                  <a:srgbClr val="FF0000"/>
                </a:solidFill>
              </a:rPr>
            </a:br>
            <a:r>
              <a:rPr lang="en" sz="1800" dirty="0" smtClean="0">
                <a:solidFill>
                  <a:srgbClr val="FF0000"/>
                </a:solidFill>
              </a:rPr>
              <a:t>box</a:t>
            </a:r>
            <a:endParaRPr lang="en" sz="1800" dirty="0">
              <a:solidFill>
                <a:srgbClr val="FF0000"/>
              </a:solidFill>
            </a:endParaRPr>
          </a:p>
        </p:txBody>
      </p:sp>
      <p:sp>
        <p:nvSpPr>
          <p:cNvPr id="7" name="Shape 49"/>
          <p:cNvSpPr txBox="1"/>
          <p:nvPr/>
        </p:nvSpPr>
        <p:spPr>
          <a:xfrm>
            <a:off x="-419460" y="2258566"/>
            <a:ext cx="1751100" cy="457200"/>
          </a:xfrm>
          <a:prstGeom prst="rect">
            <a:avLst/>
          </a:prstGeom>
          <a:noFill/>
        </p:spPr>
        <p:txBody>
          <a:bodyPr lIns="91425" tIns="91425" rIns="91425" bIns="91425" anchor="t" anchorCtr="0">
            <a:noAutofit/>
          </a:bodyPr>
          <a:lstStyle/>
          <a:p>
            <a:pPr lvl="0" algn="r" rtl="0">
              <a:buNone/>
            </a:pPr>
            <a:r>
              <a:rPr lang="en" sz="1800" dirty="0" smtClean="0">
                <a:solidFill>
                  <a:srgbClr val="FF0000"/>
                </a:solidFill>
              </a:rPr>
              <a:t>Time of </a:t>
            </a:r>
            <a:br>
              <a:rPr lang="en" sz="1800" dirty="0" smtClean="0">
                <a:solidFill>
                  <a:srgbClr val="FF0000"/>
                </a:solidFill>
              </a:rPr>
            </a:br>
            <a:r>
              <a:rPr lang="en" sz="1800" dirty="0" smtClean="0">
                <a:solidFill>
                  <a:srgbClr val="FF0000"/>
                </a:solidFill>
              </a:rPr>
              <a:t>flight pad</a:t>
            </a:r>
            <a:endParaRPr lang="en" sz="1800" dirty="0">
              <a:solidFill>
                <a:srgbClr val="FF0000"/>
              </a:solidFill>
            </a:endParaRPr>
          </a:p>
        </p:txBody>
      </p:sp>
      <p:cxnSp>
        <p:nvCxnSpPr>
          <p:cNvPr id="8" name="Shape 50"/>
          <p:cNvCxnSpPr>
            <a:stCxn id="7" idx="3"/>
          </p:cNvCxnSpPr>
          <p:nvPr/>
        </p:nvCxnSpPr>
        <p:spPr>
          <a:xfrm flipV="1">
            <a:off x="1331640" y="2355726"/>
            <a:ext cx="864096" cy="131440"/>
          </a:xfrm>
          <a:prstGeom prst="straightConnector1">
            <a:avLst/>
          </a:prstGeom>
          <a:noFill/>
          <a:ln w="28575" cap="flat">
            <a:solidFill>
              <a:srgbClr val="FF0000"/>
            </a:solidFill>
            <a:prstDash val="solid"/>
            <a:round/>
            <a:headEnd type="none" w="lg" len="lg"/>
            <a:tailEnd type="triangle" w="lg" len="lg"/>
          </a:ln>
        </p:spPr>
      </p:cxnSp>
      <p:cxnSp>
        <p:nvCxnSpPr>
          <p:cNvPr id="11" name="Shape 50"/>
          <p:cNvCxnSpPr>
            <a:stCxn id="6" idx="3"/>
          </p:cNvCxnSpPr>
          <p:nvPr/>
        </p:nvCxnSpPr>
        <p:spPr>
          <a:xfrm>
            <a:off x="1354548" y="1216174"/>
            <a:ext cx="697172" cy="228600"/>
          </a:xfrm>
          <a:prstGeom prst="straightConnector1">
            <a:avLst/>
          </a:prstGeom>
          <a:noFill/>
          <a:ln w="28575" cap="flat">
            <a:solidFill>
              <a:srgbClr val="FF0000"/>
            </a:solidFill>
            <a:prstDash val="solid"/>
            <a:round/>
            <a:headEnd type="none" w="lg" len="lg"/>
            <a:tailEnd type="triangle" w="lg" len="lg"/>
          </a:ln>
        </p:spPr>
      </p:cxnSp>
      <p:cxnSp>
        <p:nvCxnSpPr>
          <p:cNvPr id="14" name="Shape 50"/>
          <p:cNvCxnSpPr>
            <a:stCxn id="5" idx="1"/>
          </p:cNvCxnSpPr>
          <p:nvPr/>
        </p:nvCxnSpPr>
        <p:spPr>
          <a:xfrm flipH="1" flipV="1">
            <a:off x="6660232" y="4299942"/>
            <a:ext cx="1201228" cy="372616"/>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3436604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46548"/>
            <a:ext cx="8229600" cy="857250"/>
          </a:xfrm>
        </p:spPr>
        <p:txBody>
          <a:bodyPr>
            <a:normAutofit fontScale="90000"/>
          </a:bodyPr>
          <a:lstStyle/>
          <a:p>
            <a:r>
              <a:rPr lang="en-US" b="1" u="sng" dirty="0" smtClean="0">
                <a:solidFill>
                  <a:schemeClr val="tx2"/>
                </a:solidFill>
              </a:rPr>
              <a:t>ZOOM</a:t>
            </a:r>
            <a:br>
              <a:rPr lang="en-US" b="1" u="sng" dirty="0" smtClean="0">
                <a:solidFill>
                  <a:schemeClr val="tx2"/>
                </a:solidFill>
              </a:rPr>
            </a:br>
            <a:r>
              <a:rPr lang="en-US" b="1" u="sng" dirty="0" smtClean="0">
                <a:solidFill>
                  <a:schemeClr val="tx2"/>
                </a:solidFill>
              </a:rPr>
              <a:t>VIEW</a:t>
            </a:r>
            <a:endParaRPr lang="en-CA" u="sng" dirty="0">
              <a:solidFill>
                <a:schemeClr val="tx2"/>
              </a:solidFill>
            </a:endParaRPr>
          </a:p>
        </p:txBody>
      </p:sp>
      <p:pic>
        <p:nvPicPr>
          <p:cNvPr id="6146" name="Picture 2" descr="S:\Manuals\2013-2014\Winter 2014\Experiments\12 - Projectile motion\photos\IMG_11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794"/>
            <a:ext cx="3429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Manuals\2013-2014\Winter 2014\Experiments\12 - Projectile motion\photos\IMG_1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0319"/>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43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272" y="-85700"/>
            <a:ext cx="8229600" cy="857250"/>
          </a:xfrm>
        </p:spPr>
        <p:txBody>
          <a:bodyPr>
            <a:normAutofit/>
          </a:bodyPr>
          <a:lstStyle/>
          <a:p>
            <a:r>
              <a:rPr lang="en-US" b="1" u="sng" dirty="0" smtClean="0">
                <a:solidFill>
                  <a:schemeClr val="tx2"/>
                </a:solidFill>
              </a:rPr>
              <a:t>CONSERVATION OF ENERGY</a:t>
            </a:r>
            <a:endParaRPr lang="en-CA"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6" y="771550"/>
                <a:ext cx="7766632" cy="4320479"/>
              </a:xfrm>
            </p:spPr>
            <p:txBody>
              <a:bodyPr>
                <a:normAutofit fontScale="92500" lnSpcReduction="20000"/>
              </a:bodyPr>
              <a:lstStyle/>
              <a:p>
                <a:pPr>
                  <a:buFont typeface="Arial" charset="0"/>
                  <a:buChar char="•"/>
                </a:pPr>
                <a:r>
                  <a:rPr lang="en-CA" dirty="0" smtClean="0"/>
                  <a:t>Use the small yellow level to angle the launcher to vertical (</a:t>
                </a:r>
                <a14:m>
                  <m:oMath xmlns:m="http://schemas.openxmlformats.org/officeDocument/2006/math">
                    <m:r>
                      <a:rPr lang="en-CA" b="0" i="1" smtClean="0">
                        <a:latin typeface="Cambria Math" panose="02040503050406030204" pitchFamily="18" charset="0"/>
                      </a:rPr>
                      <m:t>𝜃</m:t>
                    </m:r>
                  </m:oMath>
                </a14:m>
                <a:r>
                  <a:rPr lang="en-CA" dirty="0" smtClean="0"/>
                  <a:t> = 90°).</a:t>
                </a:r>
              </a:p>
              <a:p>
                <a:pPr>
                  <a:buFont typeface="Arial" charset="0"/>
                  <a:buChar char="•"/>
                </a:pPr>
                <a:r>
                  <a:rPr lang="en-CA" dirty="0" smtClean="0"/>
                  <a:t>Calculate maximum theoretical height.</a:t>
                </a:r>
              </a:p>
              <a:p>
                <a:pPr>
                  <a:buFont typeface="Arial" charset="0"/>
                  <a:buChar char="•"/>
                </a:pPr>
                <a:r>
                  <a:rPr lang="en-CA" dirty="0" smtClean="0"/>
                  <a:t>Shoot the ball and estimate the maximum height it reached using the meter stick setup.</a:t>
                </a:r>
              </a:p>
              <a:p>
                <a:pPr>
                  <a:buFont typeface="Arial" charset="0"/>
                  <a:buChar char="•"/>
                </a:pPr>
                <a:r>
                  <a:rPr lang="en-CA" b="1" dirty="0" smtClean="0"/>
                  <a:t>Try to catch the ball before</a:t>
                </a:r>
                <a:br>
                  <a:rPr lang="en-CA" b="1" dirty="0" smtClean="0"/>
                </a:br>
                <a:r>
                  <a:rPr lang="en-CA" b="1" dirty="0" smtClean="0"/>
                  <a:t>it hits the launcher.</a:t>
                </a:r>
              </a:p>
              <a:p>
                <a:pPr>
                  <a:buFont typeface="Arial" charset="0"/>
                  <a:buChar char="•"/>
                </a:pPr>
                <a:r>
                  <a:rPr lang="en-CA" dirty="0" smtClean="0"/>
                  <a:t>Compare your theoretical</a:t>
                </a:r>
                <a:br>
                  <a:rPr lang="en-CA" dirty="0" smtClean="0"/>
                </a:br>
                <a:r>
                  <a:rPr lang="en-CA" dirty="0" smtClean="0"/>
                  <a:t>values of </a:t>
                </a:r>
                <a:r>
                  <a:rPr lang="en-CA" i="1" dirty="0" smtClean="0"/>
                  <a:t>U</a:t>
                </a:r>
                <a:r>
                  <a:rPr lang="en-CA" dirty="0" smtClean="0"/>
                  <a:t> and </a:t>
                </a:r>
                <a:r>
                  <a:rPr lang="en-CA" i="1" dirty="0" smtClean="0"/>
                  <a:t>K</a:t>
                </a:r>
                <a:r>
                  <a:rPr lang="en-CA" dirty="0" smtClean="0"/>
                  <a:t> with</a:t>
                </a:r>
                <a:br>
                  <a:rPr lang="en-CA" dirty="0" smtClean="0"/>
                </a:br>
                <a:r>
                  <a:rPr lang="en-CA" dirty="0" smtClean="0"/>
                  <a:t>experimental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6" y="771550"/>
                <a:ext cx="7766632" cy="4320479"/>
              </a:xfrm>
              <a:blipFill>
                <a:blip r:embed="rId2"/>
                <a:stretch>
                  <a:fillRect l="-1648" t="-3672"/>
                </a:stretch>
              </a:blipFill>
            </p:spPr>
            <p:txBody>
              <a:bodyPr/>
              <a:lstStyle/>
              <a:p>
                <a:r>
                  <a:rPr lang="en-US">
                    <a:noFill/>
                  </a:rPr>
                  <a:t> </a:t>
                </a:r>
              </a:p>
            </p:txBody>
          </p:sp>
        </mc:Fallback>
      </mc:AlternateContent>
      <p:pic>
        <p:nvPicPr>
          <p:cNvPr id="4" name="Picture 4" descr="S:\Manuals\2013-2014\Winter 2014\Experiments\12 - Projectile motion\photos\IMG_11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16322"/>
            <a:ext cx="2870088" cy="1913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Manuals\2013-2014\Winter 2014\Experiments\12 - Projectile motion\photos\IMG_118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00" r="33056"/>
          <a:stretch/>
        </p:blipFill>
        <p:spPr bwMode="auto">
          <a:xfrm>
            <a:off x="7877175" y="0"/>
            <a:ext cx="1266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68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16"/>
            <a:ext cx="8229600" cy="857250"/>
          </a:xfrm>
        </p:spPr>
        <p:txBody>
          <a:bodyPr>
            <a:normAutofit fontScale="90000"/>
          </a:bodyPr>
          <a:lstStyle/>
          <a:p>
            <a:r>
              <a:rPr lang="en-US" b="1" u="sng" dirty="0" smtClean="0">
                <a:solidFill>
                  <a:schemeClr val="tx2"/>
                </a:solidFill>
              </a:rPr>
              <a:t>YOUR CHALLENGE</a:t>
            </a:r>
            <a:br>
              <a:rPr lang="en-US" b="1" u="sng" dirty="0" smtClean="0">
                <a:solidFill>
                  <a:schemeClr val="tx2"/>
                </a:solidFill>
              </a:rPr>
            </a:br>
            <a:r>
              <a:rPr lang="en-US" sz="1200" b="1" u="sng" dirty="0" smtClean="0">
                <a:solidFill>
                  <a:schemeClr val="tx2"/>
                </a:solidFill>
              </a:rPr>
              <a:t>if you choose to accept it…</a:t>
            </a:r>
            <a:endParaRPr lang="en-CA" u="sng" dirty="0">
              <a:solidFill>
                <a:schemeClr val="tx2"/>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915567"/>
                <a:ext cx="8784976" cy="4320479"/>
              </a:xfrm>
            </p:spPr>
            <p:txBody>
              <a:bodyPr>
                <a:normAutofit fontScale="85000" lnSpcReduction="10000"/>
              </a:bodyPr>
              <a:lstStyle/>
              <a:p>
                <a:pPr>
                  <a:buFont typeface="Arial" charset="0"/>
                  <a:buChar char="•"/>
                </a:pPr>
                <a:r>
                  <a:rPr lang="en-CA" dirty="0" smtClean="0"/>
                  <a:t>Your TA will set the height of the target (between 20 and 25 cm) and the angle  of your launcher (between 50° and 70°).</a:t>
                </a:r>
              </a:p>
              <a:p>
                <a:pPr>
                  <a:buFont typeface="Arial" charset="0"/>
                  <a:buChar char="•"/>
                </a:pPr>
                <a:r>
                  <a:rPr lang="en-CA" dirty="0" smtClean="0"/>
                  <a:t>You will calculate the horizontal distance, </a:t>
                </a:r>
                <a14:m>
                  <m:oMath xmlns:m="http://schemas.openxmlformats.org/officeDocument/2006/math">
                    <m:r>
                      <a:rPr lang="en-CA" i="1" dirty="0" smtClean="0">
                        <a:latin typeface="Cambria Math"/>
                      </a:rPr>
                      <m:t>𝑥</m:t>
                    </m:r>
                  </m:oMath>
                </a14:m>
                <a:r>
                  <a:rPr lang="en-CA" dirty="0" smtClean="0"/>
                  <a:t>, where the target should be placed so it will be hit.</a:t>
                </a:r>
              </a:p>
              <a:p>
                <a:pPr>
                  <a:buFont typeface="Arial" charset="0"/>
                  <a:buChar char="•"/>
                </a:pPr>
                <a:r>
                  <a:rPr lang="en-CA" dirty="0" smtClean="0"/>
                  <a:t>Position your target and ask your TA to return. Fire your  projectile 3 times. You get max points if you hit the target at least 2/3 times. Half points if you hit the target 1/3 times.</a:t>
                </a:r>
              </a:p>
              <a:p>
                <a:pPr>
                  <a:buFont typeface="Arial" charset="0"/>
                  <a:buChar char="•"/>
                </a:pPr>
                <a:r>
                  <a:rPr lang="en-CA" b="1" dirty="0" smtClean="0">
                    <a:solidFill>
                      <a:srgbClr val="FF0000"/>
                    </a:solidFill>
                  </a:rPr>
                  <a:t>NO PRACTICE SHOTS ALLOWED. IF YOU ARE CAUGHT PRACTICING, YOU WILL GET ZERO FOR THIS SECTION.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915567"/>
                <a:ext cx="8784976" cy="4320479"/>
              </a:xfrm>
              <a:blipFill rotWithShape="1">
                <a:blip r:embed="rId2"/>
                <a:stretch>
                  <a:fillRect l="-1110" t="-2116" r="-2150"/>
                </a:stretch>
              </a:blipFill>
            </p:spPr>
            <p:txBody>
              <a:bodyPr/>
              <a:lstStyle/>
              <a:p>
                <a:r>
                  <a:rPr lang="en-CA">
                    <a:noFill/>
                  </a:rPr>
                  <a:t> </a:t>
                </a:r>
              </a:p>
            </p:txBody>
          </p:sp>
        </mc:Fallback>
      </mc:AlternateContent>
    </p:spTree>
    <p:extLst>
      <p:ext uri="{BB962C8B-B14F-4D97-AF65-F5344CB8AC3E}">
        <p14:creationId xmlns:p14="http://schemas.microsoft.com/office/powerpoint/2010/main" val="145239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51470"/>
            <a:ext cx="2592288" cy="6480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dirty="0">
                <a:solidFill>
                  <a:schemeClr val="tx2"/>
                </a:solidFill>
              </a:rPr>
              <a:t>CLEAN </a:t>
            </a:r>
            <a:r>
              <a:rPr lang="en-US" sz="3600" b="1" u="sng" dirty="0" smtClean="0">
                <a:solidFill>
                  <a:schemeClr val="tx2"/>
                </a:solidFill>
              </a:rPr>
              <a:t>UP!</a:t>
            </a:r>
            <a:endParaRPr lang="en-CA" sz="3600" u="sng" dirty="0">
              <a:solidFill>
                <a:schemeClr val="tx2"/>
              </a:solidFill>
            </a:endParaRPr>
          </a:p>
        </p:txBody>
      </p:sp>
      <p:sp>
        <p:nvSpPr>
          <p:cNvPr id="10" name="Content Placeholder 2"/>
          <p:cNvSpPr txBox="1">
            <a:spLocks/>
          </p:cNvSpPr>
          <p:nvPr/>
        </p:nvSpPr>
        <p:spPr>
          <a:xfrm>
            <a:off x="35495" y="699542"/>
            <a:ext cx="6480721" cy="444395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Turn off the </a:t>
            </a:r>
            <a:r>
              <a:rPr lang="en-US" dirty="0" smtClean="0"/>
              <a:t>computer.</a:t>
            </a:r>
            <a:endParaRPr lang="en-US" b="1" dirty="0"/>
          </a:p>
          <a:p>
            <a:r>
              <a:rPr lang="en-CA" dirty="0"/>
              <a:t>Put back together the </a:t>
            </a:r>
            <a:r>
              <a:rPr lang="en-CA" dirty="0" smtClean="0"/>
              <a:t/>
            </a:r>
            <a:br>
              <a:rPr lang="en-CA" dirty="0" smtClean="0"/>
            </a:br>
            <a:r>
              <a:rPr lang="en-CA" dirty="0" smtClean="0"/>
              <a:t>steel </a:t>
            </a:r>
            <a:r>
              <a:rPr lang="en-CA" dirty="0"/>
              <a:t>ball, the level, the </a:t>
            </a:r>
            <a:r>
              <a:rPr lang="en-CA" dirty="0" smtClean="0"/>
              <a:t/>
            </a:r>
            <a:br>
              <a:rPr lang="en-CA" dirty="0" smtClean="0"/>
            </a:br>
            <a:r>
              <a:rPr lang="en-CA" dirty="0" smtClean="0"/>
              <a:t>foam </a:t>
            </a:r>
            <a:r>
              <a:rPr lang="en-CA" dirty="0"/>
              <a:t>mat and </a:t>
            </a:r>
            <a:r>
              <a:rPr lang="en-CA" dirty="0" smtClean="0"/>
              <a:t>the</a:t>
            </a:r>
            <a:br>
              <a:rPr lang="en-CA" dirty="0" smtClean="0"/>
            </a:br>
            <a:r>
              <a:rPr lang="en-CA" dirty="0" smtClean="0"/>
              <a:t>goggles near </a:t>
            </a:r>
            <a:r>
              <a:rPr lang="en-CA" dirty="0"/>
              <a:t>the </a:t>
            </a:r>
            <a:r>
              <a:rPr lang="en-CA" dirty="0" smtClean="0"/>
              <a:t/>
            </a:r>
            <a:br>
              <a:rPr lang="en-CA" dirty="0" smtClean="0"/>
            </a:br>
            <a:r>
              <a:rPr lang="en-CA" dirty="0" smtClean="0"/>
              <a:t>wooden </a:t>
            </a:r>
            <a:r>
              <a:rPr lang="en-CA" dirty="0"/>
              <a:t>box. </a:t>
            </a:r>
          </a:p>
          <a:p>
            <a:r>
              <a:rPr lang="en-CA" dirty="0"/>
              <a:t>Push back the time of </a:t>
            </a:r>
            <a:r>
              <a:rPr lang="en-CA" dirty="0" smtClean="0"/>
              <a:t/>
            </a:r>
            <a:br>
              <a:rPr lang="en-CA" dirty="0" smtClean="0"/>
            </a:br>
            <a:r>
              <a:rPr lang="en-CA" dirty="0" smtClean="0"/>
              <a:t>flight </a:t>
            </a:r>
            <a:r>
              <a:rPr lang="en-CA" dirty="0"/>
              <a:t>pad towards the </a:t>
            </a:r>
            <a:r>
              <a:rPr lang="en-CA" dirty="0" smtClean="0"/>
              <a:t/>
            </a:r>
            <a:br>
              <a:rPr lang="en-CA" dirty="0" smtClean="0"/>
            </a:br>
            <a:r>
              <a:rPr lang="en-CA" dirty="0" smtClean="0"/>
              <a:t>center </a:t>
            </a:r>
            <a:r>
              <a:rPr lang="en-CA" dirty="0"/>
              <a:t>of the table. Also push back the meter stick/support assembly. </a:t>
            </a:r>
          </a:p>
          <a:p>
            <a:r>
              <a:rPr lang="en-US" dirty="0"/>
              <a:t>Please recycle scrap paper and throw away any garbage. Please leave your station as clean as you can.</a:t>
            </a:r>
          </a:p>
          <a:p>
            <a:r>
              <a:rPr lang="en-US" dirty="0"/>
              <a:t>Push back the monitor, keyboard, and mouse. Please push your chair back under the table</a:t>
            </a:r>
            <a:r>
              <a:rPr lang="en-US" dirty="0" smtClean="0"/>
              <a:t>.</a:t>
            </a:r>
            <a:endParaRPr lang="en-US" dirty="0"/>
          </a:p>
        </p:txBody>
      </p:sp>
      <p:sp>
        <p:nvSpPr>
          <p:cNvPr id="11" name="Rectangle 10"/>
          <p:cNvSpPr/>
          <p:nvPr/>
        </p:nvSpPr>
        <p:spPr>
          <a:xfrm>
            <a:off x="6696251" y="51470"/>
            <a:ext cx="3240360" cy="646331"/>
          </a:xfrm>
          <a:prstGeom prst="rect">
            <a:avLst/>
          </a:prstGeom>
        </p:spPr>
        <p:txBody>
          <a:bodyPr wrap="square">
            <a:spAutoFit/>
          </a:bodyPr>
          <a:lstStyle/>
          <a:p>
            <a:r>
              <a:rPr lang="en-US" sz="3600" b="1" u="sng" dirty="0">
                <a:solidFill>
                  <a:schemeClr val="tx2"/>
                </a:solidFill>
              </a:rPr>
              <a:t>DUE DATE</a:t>
            </a:r>
            <a:endParaRPr lang="en-CA" sz="3600" dirty="0"/>
          </a:p>
        </p:txBody>
      </p:sp>
      <p:sp>
        <p:nvSpPr>
          <p:cNvPr id="12" name="Content Placeholder 2"/>
          <p:cNvSpPr txBox="1">
            <a:spLocks/>
          </p:cNvSpPr>
          <p:nvPr/>
        </p:nvSpPr>
        <p:spPr>
          <a:xfrm>
            <a:off x="6732240" y="843558"/>
            <a:ext cx="2304256" cy="4299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report is due at the end </a:t>
            </a:r>
            <a:r>
              <a:rPr lang="en-US" sz="1800" dirty="0" smtClean="0"/>
              <a:t>of </a:t>
            </a:r>
            <a:r>
              <a:rPr lang="en-US" sz="1800" dirty="0"/>
              <a:t>the lab session, i.e., </a:t>
            </a:r>
            <a:r>
              <a:rPr lang="en-US" sz="1800" dirty="0" smtClean="0">
                <a:solidFill>
                  <a:srgbClr val="FF0000"/>
                </a:solidFill>
              </a:rPr>
              <a:t>at </a:t>
            </a:r>
            <a:r>
              <a:rPr lang="en-US" sz="1800" dirty="0">
                <a:solidFill>
                  <a:srgbClr val="FF0000"/>
                </a:solidFill>
              </a:rPr>
              <a:t>12:50pm or 5:20pm</a:t>
            </a:r>
            <a:r>
              <a:rPr lang="en-US" sz="1800" dirty="0"/>
              <a:t>.</a:t>
            </a:r>
          </a:p>
          <a:p>
            <a:pPr marL="0" indent="0">
              <a:buNone/>
            </a:pPr>
            <a:endParaRPr lang="en-US" sz="1800" dirty="0"/>
          </a:p>
          <a:p>
            <a:pPr marL="0" indent="0">
              <a:buNone/>
            </a:pPr>
            <a:r>
              <a:rPr lang="en-US" sz="1800" dirty="0"/>
              <a:t/>
            </a:r>
            <a:br>
              <a:rPr lang="en-US" sz="1800" dirty="0"/>
            </a:br>
            <a:r>
              <a:rPr lang="en-US" sz="1800" dirty="0"/>
              <a:t/>
            </a:r>
            <a:br>
              <a:rPr lang="en-US" sz="1800" dirty="0"/>
            </a:br>
            <a:r>
              <a:rPr lang="en-US" sz="1800" dirty="0"/>
              <a:t> </a:t>
            </a:r>
            <a:br>
              <a:rPr lang="en-US" sz="1800" dirty="0"/>
            </a:br>
            <a:endParaRPr lang="en-US" sz="1800" dirty="0"/>
          </a:p>
          <a:p>
            <a:pPr marL="0" indent="0">
              <a:buNone/>
            </a:pPr>
            <a:r>
              <a:rPr lang="en-US" sz="1800" dirty="0"/>
              <a:t>Don’t forget to do your pre-lab </a:t>
            </a:r>
            <a:r>
              <a:rPr lang="en-US" sz="1800" dirty="0" smtClean="0"/>
              <a:t>for </a:t>
            </a:r>
            <a:r>
              <a:rPr lang="en-US" sz="1800" dirty="0"/>
              <a:t>the next </a:t>
            </a:r>
            <a:r>
              <a:rPr lang="en-US" sz="1800" dirty="0" smtClean="0"/>
              <a:t>experiment!</a:t>
            </a:r>
            <a:endParaRPr lang="en-CA" sz="1800" dirty="0">
              <a:solidFill>
                <a:srgbClr val="FF0000"/>
              </a:solidFill>
            </a:endParaRPr>
          </a:p>
        </p:txBody>
      </p:sp>
      <p:sp>
        <p:nvSpPr>
          <p:cNvPr id="20" name="Rectangle 19"/>
          <p:cNvSpPr/>
          <p:nvPr/>
        </p:nvSpPr>
        <p:spPr>
          <a:xfrm>
            <a:off x="6660232" y="2861523"/>
            <a:ext cx="2556299" cy="646331"/>
          </a:xfrm>
          <a:prstGeom prst="rect">
            <a:avLst/>
          </a:prstGeom>
        </p:spPr>
        <p:txBody>
          <a:bodyPr wrap="square">
            <a:spAutoFit/>
          </a:bodyPr>
          <a:lstStyle/>
          <a:p>
            <a:r>
              <a:rPr lang="en-US" sz="3600" b="1" u="sng" dirty="0" smtClean="0">
                <a:solidFill>
                  <a:schemeClr val="tx2"/>
                </a:solidFill>
              </a:rPr>
              <a:t>PRE-LAB</a:t>
            </a:r>
            <a:endParaRPr lang="en-CA" sz="3600" dirty="0"/>
          </a:p>
        </p:txBody>
      </p:sp>
      <p:cxnSp>
        <p:nvCxnSpPr>
          <p:cNvPr id="21" name="Straight Connector 20"/>
          <p:cNvCxnSpPr/>
          <p:nvPr/>
        </p:nvCxnSpPr>
        <p:spPr>
          <a:xfrm>
            <a:off x="6516216" y="0"/>
            <a:ext cx="0" cy="51435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16216" y="2643758"/>
            <a:ext cx="2627784"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3" name="Picture 2" descr="S:\Manuals\2013-2014\Winter 2014\Experiments\12 - Projectile motion\photos\IMG_12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29" t="12809" r="20486"/>
          <a:stretch/>
        </p:blipFill>
        <p:spPr bwMode="auto">
          <a:xfrm>
            <a:off x="3347864" y="1"/>
            <a:ext cx="3093801" cy="278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2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INTRODUCTION</a:t>
            </a:r>
            <a:endParaRPr lang="en-CA" u="sng" dirty="0">
              <a:solidFill>
                <a:schemeClr val="tx2"/>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97564"/>
                <a:ext cx="8229600" cy="4194465"/>
              </a:xfrm>
            </p:spPr>
            <p:txBody>
              <a:bodyPr>
                <a:normAutofit fontScale="92500"/>
              </a:bodyPr>
              <a:lstStyle/>
              <a:p>
                <a:pPr>
                  <a:buFont typeface="Arial" charset="0"/>
                  <a:buChar char="•"/>
                </a:pPr>
                <a:r>
                  <a:rPr lang="en-US" dirty="0" smtClean="0"/>
                  <a:t>In this experiment you will investigate kinematics in 2D with the use of a projectile launcher.</a:t>
                </a:r>
              </a:p>
              <a:p>
                <a:pPr>
                  <a:buFont typeface="Arial" charset="0"/>
                  <a:buChar char="•"/>
                </a:pPr>
                <a:r>
                  <a:rPr lang="en-US" dirty="0" smtClean="0"/>
                  <a:t>The two important values for launch are the initial velocity (</a:t>
                </a:r>
                <a14:m>
                  <m:oMath xmlns:m="http://schemas.openxmlformats.org/officeDocument/2006/math">
                    <m:r>
                      <a:rPr lang="en-US" b="1" i="1" dirty="0" smtClean="0">
                        <a:latin typeface="Cambria Math" panose="02040503050406030204" pitchFamily="18" charset="0"/>
                      </a:rPr>
                      <m:t>𝒗</m:t>
                    </m:r>
                    <m:r>
                      <a:rPr lang="en-US" b="1" i="1" baseline="-25000" dirty="0" smtClean="0">
                        <a:latin typeface="Cambria Math" panose="02040503050406030204" pitchFamily="18" charset="0"/>
                      </a:rPr>
                      <m:t>𝟎</m:t>
                    </m:r>
                  </m:oMath>
                </a14:m>
                <a:r>
                  <a:rPr lang="en-US" dirty="0" smtClean="0"/>
                  <a:t>) and the launch angle (</a:t>
                </a:r>
                <a14:m>
                  <m:oMath xmlns:m="http://schemas.openxmlformats.org/officeDocument/2006/math">
                    <m:r>
                      <a:rPr lang="el-GR" b="1" i="1" dirty="0" smtClean="0">
                        <a:latin typeface="Cambria Math" panose="02040503050406030204" pitchFamily="18" charset="0"/>
                      </a:rPr>
                      <m:t>𝜽</m:t>
                    </m:r>
                  </m:oMath>
                </a14:m>
                <a:r>
                  <a:rPr lang="en-US" dirty="0" smtClean="0"/>
                  <a:t>)</a:t>
                </a:r>
              </a:p>
              <a:p>
                <a:pPr>
                  <a:buFont typeface="Arial" charset="0"/>
                  <a:buChar char="•"/>
                </a:pPr>
                <a:r>
                  <a:rPr lang="en-US" dirty="0" smtClean="0"/>
                  <a:t>You will study the range of a projectile for a given </a:t>
                </a:r>
                <a14:m>
                  <m:oMath xmlns:m="http://schemas.openxmlformats.org/officeDocument/2006/math">
                    <m:r>
                      <a:rPr lang="en-US" b="1" i="1" dirty="0" smtClean="0">
                        <a:latin typeface="Cambria Math" panose="02040503050406030204" pitchFamily="18" charset="0"/>
                      </a:rPr>
                      <m:t>𝒗</m:t>
                    </m:r>
                    <m:r>
                      <a:rPr lang="en-US" b="1" i="1" baseline="-25000" dirty="0" smtClean="0">
                        <a:latin typeface="Cambria Math" panose="02040503050406030204" pitchFamily="18" charset="0"/>
                      </a:rPr>
                      <m:t>𝟎</m:t>
                    </m:r>
                  </m:oMath>
                </a14:m>
                <a:r>
                  <a:rPr lang="en-US" dirty="0" smtClean="0"/>
                  <a:t> and </a:t>
                </a:r>
                <a14:m>
                  <m:oMath xmlns:m="http://schemas.openxmlformats.org/officeDocument/2006/math">
                    <m:r>
                      <a:rPr lang="el-GR" b="1" i="1" dirty="0" smtClean="0">
                        <a:latin typeface="Cambria Math" panose="02040503050406030204" pitchFamily="18" charset="0"/>
                      </a:rPr>
                      <m:t>𝜽</m:t>
                    </m:r>
                  </m:oMath>
                </a14:m>
                <a:r>
                  <a:rPr lang="en-US" dirty="0" smtClean="0"/>
                  <a:t>, the conservation of energy for the launched item, and you will be challenged to hit a stationary target for a portion of your marks!</a:t>
                </a:r>
              </a:p>
              <a:p>
                <a:pPr>
                  <a:buFont typeface="Arial" charset="0"/>
                  <a:buChar char="•"/>
                </a:pPr>
                <a:endParaRPr lang="en-CA" dirty="0">
                  <a:solidFill>
                    <a:schemeClr val="accent2"/>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97564"/>
                <a:ext cx="8229600" cy="4194465"/>
              </a:xfrm>
              <a:blipFill>
                <a:blip r:embed="rId2"/>
                <a:stretch>
                  <a:fillRect l="-1481" t="-1744" r="-222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554"/>
            <a:ext cx="8229600" cy="857250"/>
          </a:xfrm>
        </p:spPr>
        <p:txBody>
          <a:bodyPr>
            <a:normAutofit/>
          </a:bodyPr>
          <a:lstStyle/>
          <a:p>
            <a:r>
              <a:rPr lang="en-US" b="1" u="sng" dirty="0" smtClean="0">
                <a:solidFill>
                  <a:schemeClr val="tx2"/>
                </a:solidFill>
              </a:rPr>
              <a:t>PROJECTILE RANGE</a:t>
            </a:r>
            <a:endParaRPr lang="en-CA" u="sng" dirty="0">
              <a:solidFill>
                <a:schemeClr val="tx2"/>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609533"/>
                <a:ext cx="8229600" cy="1458161"/>
              </a:xfrm>
            </p:spPr>
            <p:txBody>
              <a:bodyPr>
                <a:normAutofit fontScale="70000" lnSpcReduction="20000"/>
              </a:bodyPr>
              <a:lstStyle/>
              <a:p>
                <a:pPr>
                  <a:buFont typeface="Arial" charset="0"/>
                  <a:buChar char="•"/>
                </a:pPr>
                <a:r>
                  <a:rPr lang="en-US" dirty="0" smtClean="0"/>
                  <a:t>We can separate the equation of motion for a projectile launched at an angle </a:t>
                </a:r>
                <a14:m>
                  <m:oMath xmlns:m="http://schemas.openxmlformats.org/officeDocument/2006/math">
                    <m:r>
                      <a:rPr lang="el-GR" i="1" dirty="0" smtClean="0">
                        <a:latin typeface="Cambria Math" panose="02040503050406030204" pitchFamily="18" charset="0"/>
                      </a:rPr>
                      <m:t>𝜃</m:t>
                    </m:r>
                  </m:oMath>
                </a14:m>
                <a:r>
                  <a:rPr lang="en-CA" dirty="0" smtClean="0"/>
                  <a:t> into its </a:t>
                </a:r>
                <a14:m>
                  <m:oMath xmlns:m="http://schemas.openxmlformats.org/officeDocument/2006/math">
                    <m:r>
                      <a:rPr lang="en-CA" i="1" dirty="0" smtClean="0">
                        <a:latin typeface="Cambria Math" panose="02040503050406030204" pitchFamily="18" charset="0"/>
                      </a:rPr>
                      <m:t>𝑥</m:t>
                    </m:r>
                  </m:oMath>
                </a14:m>
                <a:r>
                  <a:rPr lang="en-CA" dirty="0" smtClean="0"/>
                  <a:t> and </a:t>
                </a:r>
                <a14:m>
                  <m:oMath xmlns:m="http://schemas.openxmlformats.org/officeDocument/2006/math">
                    <m:r>
                      <a:rPr lang="en-CA" i="1" dirty="0" smtClean="0">
                        <a:latin typeface="Cambria Math" panose="02040503050406030204" pitchFamily="18" charset="0"/>
                      </a:rPr>
                      <m:t>𝑦</m:t>
                    </m:r>
                  </m:oMath>
                </a14:m>
                <a:r>
                  <a:rPr lang="en-CA" dirty="0" smtClean="0"/>
                  <a:t> coordinates:</a:t>
                </a:r>
              </a:p>
              <a:p>
                <a:pPr lvl="1">
                  <a:buFont typeface="Arial" charset="0"/>
                  <a:buChar char="•"/>
                </a:pPr>
                <a14:m>
                  <m:oMath xmlns:m="http://schemas.openxmlformats.org/officeDocument/2006/math">
                    <m:r>
                      <a:rPr lang="en-CA" b="0" i="1" smtClean="0">
                        <a:latin typeface="Cambria Math" panose="02040503050406030204" pitchFamily="18" charset="0"/>
                      </a:rPr>
                      <m:t>𝑦</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0</m:t>
                        </m:r>
                      </m:sub>
                    </m:sSub>
                    <m:r>
                      <a:rPr lang="en-CA" b="0" i="1" smtClean="0">
                        <a:latin typeface="Cambria Math" panose="02040503050406030204" pitchFamily="18" charset="0"/>
                      </a:rPr>
                      <m:t>+</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0</m:t>
                            </m:r>
                          </m:sub>
                        </m:sSub>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sin</m:t>
                            </m:r>
                          </m:fName>
                          <m:e>
                            <m:r>
                              <a:rPr lang="en-CA" b="0" i="1" smtClean="0">
                                <a:latin typeface="Cambria Math" panose="02040503050406030204" pitchFamily="18" charset="0"/>
                              </a:rPr>
                              <m:t>𝜃</m:t>
                            </m:r>
                          </m:e>
                        </m:func>
                      </m:e>
                    </m:d>
                    <m:r>
                      <a:rPr lang="en-CA" b="0" i="1" smtClean="0">
                        <a:latin typeface="Cambria Math" panose="02040503050406030204" pitchFamily="18" charset="0"/>
                      </a:rPr>
                      <m:t>𝑡</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r>
                      <a:rPr lang="en-CA" b="0" i="1" smtClean="0">
                        <a:latin typeface="Cambria Math" panose="02040503050406030204" pitchFamily="18" charset="0"/>
                      </a:rPr>
                      <m:t>𝑔</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𝑡</m:t>
                        </m:r>
                      </m:e>
                      <m:sup>
                        <m:r>
                          <a:rPr lang="en-CA" b="0" i="1" smtClean="0">
                            <a:latin typeface="Cambria Math" panose="02040503050406030204" pitchFamily="18" charset="0"/>
                          </a:rPr>
                          <m:t>2</m:t>
                        </m:r>
                      </m:sup>
                    </m:sSup>
                  </m:oMath>
                </a14:m>
                <a:endParaRPr lang="en-CA" baseline="30000" dirty="0" smtClean="0"/>
              </a:p>
              <a:p>
                <a:pPr lvl="1">
                  <a:buFont typeface="Arial" charset="0"/>
                  <a:buChar char="•"/>
                </a:pPr>
                <a14:m>
                  <m:oMath xmlns:m="http://schemas.openxmlformats.org/officeDocument/2006/math">
                    <m:r>
                      <a:rPr lang="en-CA" b="0" i="1" smtClean="0">
                        <a:latin typeface="Cambria Math" panose="02040503050406030204" pitchFamily="18" charset="0"/>
                      </a:rPr>
                      <m:t>𝑥</m:t>
                    </m:r>
                    <m:r>
                      <a:rPr lang="en-CA" b="0" i="1" smtClean="0">
                        <a:latin typeface="Cambria Math" panose="02040503050406030204" pitchFamily="18" charset="0"/>
                      </a:rPr>
                      <m:t>=</m:t>
                    </m:r>
                    <m:d>
                      <m:dPr>
                        <m:ctrlPr>
                          <a:rPr lang="en-CA" b="0" i="1" smtClean="0">
                            <a:latin typeface="Cambria Math" panose="02040503050406030204" pitchFamily="18" charset="0"/>
                          </a:rPr>
                        </m:ctrlPr>
                      </m:d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0</m:t>
                            </m:r>
                          </m:sub>
                        </m:sSub>
                        <m:func>
                          <m:funcPr>
                            <m:ctrlPr>
                              <a:rPr lang="en-CA" b="0" i="1" smtClean="0">
                                <a:latin typeface="Cambria Math" panose="02040503050406030204" pitchFamily="18" charset="0"/>
                              </a:rPr>
                            </m:ctrlPr>
                          </m:funcPr>
                          <m:fName>
                            <m:r>
                              <m:rPr>
                                <m:sty m:val="p"/>
                              </m:rPr>
                              <a:rPr lang="en-CA" b="0" i="0" smtClean="0">
                                <a:latin typeface="Cambria Math" panose="02040503050406030204" pitchFamily="18" charset="0"/>
                              </a:rPr>
                              <m:t>cos</m:t>
                            </m:r>
                          </m:fName>
                          <m:e>
                            <m:r>
                              <a:rPr lang="en-CA" b="0" i="1" smtClean="0">
                                <a:latin typeface="Cambria Math" panose="02040503050406030204" pitchFamily="18" charset="0"/>
                              </a:rPr>
                              <m:t>𝜃</m:t>
                            </m:r>
                          </m:e>
                        </m:func>
                      </m:e>
                    </m:d>
                    <m:r>
                      <a:rPr lang="en-CA" b="0" i="1" smtClean="0">
                        <a:latin typeface="Cambria Math" panose="02040503050406030204" pitchFamily="18" charset="0"/>
                      </a:rPr>
                      <m:t>𝑡</m:t>
                    </m:r>
                  </m:oMath>
                </a14:m>
                <a:endParaRPr lang="en-US" i="1" dirty="0" smtClean="0"/>
              </a:p>
              <a:p>
                <a:pPr>
                  <a:buFont typeface="Arial" charset="0"/>
                  <a:buChar char="•"/>
                </a:pPr>
                <a:endParaRPr lang="en-CA" dirty="0">
                  <a:solidFill>
                    <a:schemeClr val="accent2"/>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609533"/>
                <a:ext cx="8229600" cy="1458161"/>
              </a:xfrm>
              <a:blipFill>
                <a:blip r:embed="rId2"/>
                <a:stretch>
                  <a:fillRect l="-815" t="-7113" r="-1556"/>
                </a:stretch>
              </a:blipFill>
            </p:spPr>
            <p:txBody>
              <a:bodyPr/>
              <a:lstStyle/>
              <a:p>
                <a:r>
                  <a:rPr lang="en-US">
                    <a:noFill/>
                  </a:rPr>
                  <a:t> </a:t>
                </a:r>
              </a:p>
            </p:txBody>
          </p:sp>
        </mc:Fallback>
      </mc:AlternateContent>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608" y="1995686"/>
            <a:ext cx="7200800" cy="3037275"/>
          </a:xfrm>
          <a:prstGeom prst="rect">
            <a:avLst/>
          </a:prstGeom>
        </p:spPr>
      </p:pic>
    </p:spTree>
    <p:extLst>
      <p:ext uri="{BB962C8B-B14F-4D97-AF65-F5344CB8AC3E}">
        <p14:creationId xmlns:p14="http://schemas.microsoft.com/office/powerpoint/2010/main" val="3599910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CONSERVATION OF ENERGY</a:t>
            </a:r>
            <a:endParaRPr lang="en-CA" u="sng" dirty="0">
              <a:solidFill>
                <a:schemeClr val="tx2"/>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1520" y="897564"/>
                <a:ext cx="8712968" cy="4194465"/>
              </a:xfrm>
            </p:spPr>
            <p:txBody>
              <a:bodyPr>
                <a:normAutofit/>
              </a:bodyPr>
              <a:lstStyle/>
              <a:p>
                <a:pPr>
                  <a:buFont typeface="Arial" charset="0"/>
                  <a:buChar char="•"/>
                </a:pPr>
                <a:r>
                  <a:rPr lang="en-US" dirty="0" smtClean="0"/>
                  <a:t>The total mechanical energy of a projectile is the sum of its kinetic (</a:t>
                </a:r>
                <a14:m>
                  <m:oMath xmlns:m="http://schemas.openxmlformats.org/officeDocument/2006/math">
                    <m:r>
                      <a:rPr lang="en-US" b="1" i="1" dirty="0" smtClean="0">
                        <a:latin typeface="Cambria Math" panose="02040503050406030204" pitchFamily="18" charset="0"/>
                      </a:rPr>
                      <m:t>𝑲</m:t>
                    </m:r>
                  </m:oMath>
                </a14:m>
                <a:r>
                  <a:rPr lang="en-US" dirty="0" smtClean="0"/>
                  <a:t>) and potential (</a:t>
                </a:r>
                <a14:m>
                  <m:oMath xmlns:m="http://schemas.openxmlformats.org/officeDocument/2006/math">
                    <m:r>
                      <a:rPr lang="en-US" b="1" i="1" dirty="0" smtClean="0">
                        <a:latin typeface="Cambria Math" panose="02040503050406030204" pitchFamily="18" charset="0"/>
                      </a:rPr>
                      <m:t>𝑼</m:t>
                    </m:r>
                  </m:oMath>
                </a14:m>
                <a:r>
                  <a:rPr lang="en-US" dirty="0" smtClean="0"/>
                  <a:t>) energies.</a:t>
                </a:r>
              </a:p>
              <a:p>
                <a:pPr>
                  <a:buFont typeface="Arial" charset="0"/>
                  <a:buChar char="•"/>
                </a:pPr>
                <a:r>
                  <a:rPr lang="en-US" dirty="0" smtClean="0"/>
                  <a:t>When a projectile is shot straight up, </a:t>
                </a:r>
              </a:p>
              <a:p>
                <a:pPr lvl="1">
                  <a:buFont typeface="Arial" charset="0"/>
                  <a:buChar char="•"/>
                </a:pP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𝑈</m:t>
                        </m:r>
                      </m:e>
                      <m:sub>
                        <m:r>
                          <a:rPr lang="en-CA" b="0" i="1" smtClean="0">
                            <a:latin typeface="Cambria Math" panose="02040503050406030204" pitchFamily="18" charset="0"/>
                          </a:rPr>
                          <m:t>0</m:t>
                        </m:r>
                      </m:sub>
                    </m:sSub>
                    <m:r>
                      <a:rPr lang="en-CA" b="0" i="1" smtClean="0">
                        <a:latin typeface="Cambria Math" panose="02040503050406030204" pitchFamily="18" charset="0"/>
                      </a:rPr>
                      <m:t>=0</m:t>
                    </m:r>
                  </m:oMath>
                </a14:m>
                <a:r>
                  <a:rPr lang="en-US" dirty="0" smtClean="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𝐾</m:t>
                        </m:r>
                      </m:e>
                      <m:sub>
                        <m:r>
                          <a:rPr lang="en-CA" b="0" i="1" smtClean="0">
                            <a:latin typeface="Cambria Math" panose="02040503050406030204" pitchFamily="18" charset="0"/>
                          </a:rPr>
                          <m:t>0</m:t>
                        </m:r>
                      </m:sub>
                    </m:sSub>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r>
                      <a:rPr lang="en-CA" b="0" i="1" smtClean="0">
                        <a:latin typeface="Cambria Math" panose="02040503050406030204" pitchFamily="18" charset="0"/>
                      </a:rPr>
                      <m:t>𝑚</m:t>
                    </m:r>
                    <m:sSubSup>
                      <m:sSubSupPr>
                        <m:ctrlPr>
                          <a:rPr lang="en-CA" b="0" i="1" smtClean="0">
                            <a:latin typeface="Cambria Math" panose="02040503050406030204" pitchFamily="18" charset="0"/>
                          </a:rPr>
                        </m:ctrlPr>
                      </m:sSubSupPr>
                      <m:e>
                        <m:r>
                          <a:rPr lang="en-CA" b="0" i="1" smtClean="0">
                            <a:latin typeface="Cambria Math" panose="02040503050406030204" pitchFamily="18" charset="0"/>
                          </a:rPr>
                          <m:t>𝑣</m:t>
                        </m:r>
                      </m:e>
                      <m:sub>
                        <m:r>
                          <a:rPr lang="en-CA" b="0" i="1" smtClean="0">
                            <a:latin typeface="Cambria Math" panose="02040503050406030204" pitchFamily="18" charset="0"/>
                          </a:rPr>
                          <m:t>0</m:t>
                        </m:r>
                      </m:sub>
                      <m:sup>
                        <m:r>
                          <a:rPr lang="en-CA" b="0" i="1" smtClean="0">
                            <a:latin typeface="Cambria Math" panose="02040503050406030204" pitchFamily="18" charset="0"/>
                          </a:rPr>
                          <m:t>2</m:t>
                        </m:r>
                      </m:sup>
                    </m:sSubSup>
                  </m:oMath>
                </a14:m>
                <a:endParaRPr lang="en-US" baseline="30000" dirty="0" smtClean="0"/>
              </a:p>
              <a:p>
                <a:pPr>
                  <a:buFont typeface="Arial" charset="0"/>
                  <a:buChar char="•"/>
                </a:pPr>
                <a:r>
                  <a:rPr lang="en-US" dirty="0" smtClean="0"/>
                  <a:t>When the projectile reaches its </a:t>
                </a:r>
                <a:r>
                  <a:rPr lang="en-US" dirty="0" err="1" smtClean="0"/>
                  <a:t>max.height</a:t>
                </a:r>
                <a:r>
                  <a:rPr lang="en-US" dirty="0" smtClean="0"/>
                  <a:t> </a:t>
                </a:r>
                <a:r>
                  <a:rPr lang="en-US" dirty="0" smtClean="0"/>
                  <a:t>(</a:t>
                </a:r>
                <a14:m>
                  <m:oMath xmlns:m="http://schemas.openxmlformats.org/officeDocument/2006/math">
                    <m:r>
                      <a:rPr lang="en-US" b="1" i="1" dirty="0" smtClean="0">
                        <a:latin typeface="Cambria Math" panose="02040503050406030204" pitchFamily="18" charset="0"/>
                      </a:rPr>
                      <m:t>𝒉</m:t>
                    </m:r>
                  </m:oMath>
                </a14:m>
                <a:r>
                  <a:rPr lang="en-US" dirty="0" smtClean="0"/>
                  <a:t>)</a:t>
                </a:r>
              </a:p>
              <a:p>
                <a:pPr lvl="1">
                  <a:buFont typeface="Arial" charset="0"/>
                  <a:buChar char="•"/>
                </a:pPr>
                <a14:m>
                  <m:oMath xmlns:m="http://schemas.openxmlformats.org/officeDocument/2006/math">
                    <m:r>
                      <a:rPr lang="en-CA" b="0" i="1" smtClean="0">
                        <a:latin typeface="Cambria Math" panose="02040503050406030204" pitchFamily="18" charset="0"/>
                      </a:rPr>
                      <m:t>𝑈</m:t>
                    </m:r>
                    <m:r>
                      <a:rPr lang="en-CA" b="0" i="1" smtClean="0">
                        <a:latin typeface="Cambria Math" panose="02040503050406030204" pitchFamily="18" charset="0"/>
                      </a:rPr>
                      <m:t>=</m:t>
                    </m:r>
                    <m:r>
                      <a:rPr lang="en-CA" b="0" i="1" smtClean="0">
                        <a:latin typeface="Cambria Math" panose="02040503050406030204" pitchFamily="18" charset="0"/>
                      </a:rPr>
                      <m:t>𝑚𝑔h</m:t>
                    </m:r>
                  </m:oMath>
                </a14:m>
                <a:r>
                  <a:rPr lang="en-US" dirty="0" smtClean="0"/>
                  <a:t> </a:t>
                </a:r>
                <a:r>
                  <a:rPr lang="en-US" dirty="0" smtClean="0"/>
                  <a:t>and </a:t>
                </a:r>
                <a14:m>
                  <m:oMath xmlns:m="http://schemas.openxmlformats.org/officeDocument/2006/math">
                    <m:r>
                      <a:rPr lang="en-CA" b="0" i="1" smtClean="0">
                        <a:latin typeface="Cambria Math" panose="02040503050406030204" pitchFamily="18" charset="0"/>
                      </a:rPr>
                      <m:t>𝐾</m:t>
                    </m:r>
                    <m:r>
                      <a:rPr lang="en-CA" b="0" i="1" smtClean="0">
                        <a:latin typeface="Cambria Math" panose="02040503050406030204" pitchFamily="18" charset="0"/>
                      </a:rPr>
                      <m:t>=0</m:t>
                    </m:r>
                  </m:oMath>
                </a14:m>
                <a:endParaRPr lang="en-US" dirty="0" smtClean="0"/>
              </a:p>
              <a:p>
                <a:pPr lvl="1">
                  <a:buFont typeface="Arial" charset="0"/>
                  <a:buChar char="•"/>
                </a:pPr>
                <a:r>
                  <a:rPr lang="en-US" dirty="0" smtClean="0"/>
                  <a:t>Note that we defined </a:t>
                </a:r>
                <a14:m>
                  <m:oMath xmlns:m="http://schemas.openxmlformats.org/officeDocument/2006/math">
                    <m:r>
                      <a:rPr lang="en-CA" b="0" i="1" smtClean="0">
                        <a:latin typeface="Cambria Math" panose="02040503050406030204" pitchFamily="18" charset="0"/>
                      </a:rPr>
                      <m:t>h</m:t>
                    </m:r>
                    <m:r>
                      <a:rPr lang="en-CA" b="0" i="1" smtClean="0">
                        <a:latin typeface="Cambria Math" panose="02040503050406030204" pitchFamily="18" charset="0"/>
                      </a:rPr>
                      <m:t>=0</m:t>
                    </m:r>
                  </m:oMath>
                </a14:m>
                <a:r>
                  <a:rPr lang="en-US" dirty="0" smtClean="0"/>
                  <a:t> </a:t>
                </a:r>
                <a:r>
                  <a:rPr lang="en-US" dirty="0" smtClean="0"/>
                  <a:t>at the launching point.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1520" y="897564"/>
                <a:ext cx="8712968" cy="4194465"/>
              </a:xfrm>
              <a:blipFill>
                <a:blip r:embed="rId2"/>
                <a:stretch>
                  <a:fillRect l="-1608" t="-1890" r="-839"/>
                </a:stretch>
              </a:blipFill>
            </p:spPr>
            <p:txBody>
              <a:bodyPr/>
              <a:lstStyle/>
              <a:p>
                <a:r>
                  <a:rPr lang="en-US">
                    <a:noFill/>
                  </a:rPr>
                  <a:t> </a:t>
                </a:r>
              </a:p>
            </p:txBody>
          </p:sp>
        </mc:Fallback>
      </mc:AlternateContent>
    </p:spTree>
    <p:extLst>
      <p:ext uri="{BB962C8B-B14F-4D97-AF65-F5344CB8AC3E}">
        <p14:creationId xmlns:p14="http://schemas.microsoft.com/office/powerpoint/2010/main" val="1735836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SAFETY CONSIDERATIONS</a:t>
            </a:r>
            <a:endParaRPr lang="en-CA" u="sng" dirty="0">
              <a:solidFill>
                <a:schemeClr val="tx2"/>
              </a:solidFill>
            </a:endParaRPr>
          </a:p>
        </p:txBody>
      </p:sp>
      <p:sp>
        <p:nvSpPr>
          <p:cNvPr id="3" name="Content Placeholder 2"/>
          <p:cNvSpPr>
            <a:spLocks noGrp="1"/>
          </p:cNvSpPr>
          <p:nvPr>
            <p:ph idx="1"/>
          </p:nvPr>
        </p:nvSpPr>
        <p:spPr>
          <a:xfrm>
            <a:off x="457200" y="897564"/>
            <a:ext cx="8229600" cy="4194465"/>
          </a:xfrm>
        </p:spPr>
        <p:txBody>
          <a:bodyPr>
            <a:normAutofit/>
          </a:bodyPr>
          <a:lstStyle/>
          <a:p>
            <a:pPr>
              <a:buFont typeface="Arial" charset="0"/>
              <a:buChar char="•"/>
            </a:pPr>
            <a:r>
              <a:rPr lang="en-US" dirty="0" smtClean="0"/>
              <a:t>Don’t stare down the barrel of a loaded projectile launcher, EVER.</a:t>
            </a:r>
          </a:p>
          <a:p>
            <a:pPr>
              <a:buFont typeface="Arial" charset="0"/>
              <a:buChar char="•"/>
            </a:pPr>
            <a:r>
              <a:rPr lang="en-US" dirty="0" smtClean="0"/>
              <a:t>Please wear your safety goggles while shooting projectiles.</a:t>
            </a:r>
          </a:p>
          <a:p>
            <a:pPr>
              <a:buFont typeface="Arial" charset="0"/>
              <a:buChar char="•"/>
            </a:pPr>
            <a:r>
              <a:rPr lang="en-US" dirty="0" smtClean="0"/>
              <a:t>If you’re bad at catching, don’t try to catch the launched projectile and accidentally swipe it into your partner’s (or the TA’s) face…</a:t>
            </a:r>
          </a:p>
        </p:txBody>
      </p:sp>
    </p:spTree>
    <p:extLst>
      <p:ext uri="{BB962C8B-B14F-4D97-AF65-F5344CB8AC3E}">
        <p14:creationId xmlns:p14="http://schemas.microsoft.com/office/powerpoint/2010/main" val="2726584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THE FULL SETUP</a:t>
            </a:r>
            <a:endParaRPr lang="en-CA" u="sng" dirty="0">
              <a:solidFill>
                <a:schemeClr val="tx2"/>
              </a:solidFill>
            </a:endParaRPr>
          </a:p>
        </p:txBody>
      </p:sp>
      <p:pic>
        <p:nvPicPr>
          <p:cNvPr id="4099" name="Picture 3" descr="S:\Manuals\2013-2014\Winter 2014\Experiments\12 - Projectile motion\photos\IMG_12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02" t="38518" r="15555" b="16296"/>
          <a:stretch/>
        </p:blipFill>
        <p:spPr bwMode="auto">
          <a:xfrm>
            <a:off x="879061" y="1131590"/>
            <a:ext cx="7559019" cy="2974902"/>
          </a:xfrm>
          <a:prstGeom prst="rect">
            <a:avLst/>
          </a:prstGeom>
          <a:noFill/>
          <a:extLst>
            <a:ext uri="{909E8E84-426E-40DD-AFC4-6F175D3DCCD1}">
              <a14:hiddenFill xmlns:a14="http://schemas.microsoft.com/office/drawing/2010/main">
                <a:solidFill>
                  <a:srgbClr val="FFFFFF"/>
                </a:solidFill>
              </a14:hiddenFill>
            </a:ext>
          </a:extLst>
        </p:spPr>
      </p:pic>
      <p:sp>
        <p:nvSpPr>
          <p:cNvPr id="6" name="Shape 49"/>
          <p:cNvSpPr txBox="1"/>
          <p:nvPr/>
        </p:nvSpPr>
        <p:spPr>
          <a:xfrm>
            <a:off x="7143757" y="4227934"/>
            <a:ext cx="1751100" cy="457200"/>
          </a:xfrm>
          <a:prstGeom prst="rect">
            <a:avLst/>
          </a:prstGeom>
          <a:noFill/>
        </p:spPr>
        <p:txBody>
          <a:bodyPr lIns="91425" tIns="91425" rIns="91425" bIns="91425" anchor="t" anchorCtr="0">
            <a:noAutofit/>
          </a:bodyPr>
          <a:lstStyle/>
          <a:p>
            <a:pPr lvl="0" algn="ctr" rtl="0">
              <a:buNone/>
            </a:pPr>
            <a:r>
              <a:rPr lang="en" sz="1800" dirty="0" smtClean="0">
                <a:solidFill>
                  <a:srgbClr val="FF0000"/>
                </a:solidFill>
              </a:rPr>
              <a:t>Launcher</a:t>
            </a:r>
            <a:endParaRPr lang="en" sz="1800" dirty="0">
              <a:solidFill>
                <a:srgbClr val="FF0000"/>
              </a:solidFill>
            </a:endParaRPr>
          </a:p>
        </p:txBody>
      </p:sp>
      <p:cxnSp>
        <p:nvCxnSpPr>
          <p:cNvPr id="7" name="Shape 50"/>
          <p:cNvCxnSpPr>
            <a:stCxn id="6" idx="0"/>
          </p:cNvCxnSpPr>
          <p:nvPr/>
        </p:nvCxnSpPr>
        <p:spPr>
          <a:xfrm flipV="1">
            <a:off x="8019307" y="3316982"/>
            <a:ext cx="0" cy="910952"/>
          </a:xfrm>
          <a:prstGeom prst="straightConnector1">
            <a:avLst/>
          </a:prstGeom>
          <a:noFill/>
          <a:ln w="28575" cap="flat">
            <a:solidFill>
              <a:srgbClr val="FF0000"/>
            </a:solidFill>
            <a:prstDash val="solid"/>
            <a:round/>
            <a:headEnd type="none" w="lg" len="lg"/>
            <a:tailEnd type="triangle" w="lg" len="lg"/>
          </a:ln>
        </p:spPr>
      </p:cxnSp>
      <p:sp>
        <p:nvSpPr>
          <p:cNvPr id="8" name="Shape 49"/>
          <p:cNvSpPr txBox="1"/>
          <p:nvPr/>
        </p:nvSpPr>
        <p:spPr>
          <a:xfrm>
            <a:off x="35496" y="4227934"/>
            <a:ext cx="1751100" cy="457200"/>
          </a:xfrm>
          <a:prstGeom prst="rect">
            <a:avLst/>
          </a:prstGeom>
          <a:noFill/>
        </p:spPr>
        <p:txBody>
          <a:bodyPr lIns="91425" tIns="91425" rIns="91425" bIns="91425" anchor="t" anchorCtr="0">
            <a:noAutofit/>
          </a:bodyPr>
          <a:lstStyle/>
          <a:p>
            <a:pPr lvl="0" algn="ctr" rtl="0">
              <a:buNone/>
            </a:pPr>
            <a:r>
              <a:rPr lang="en" sz="1800" dirty="0" smtClean="0">
                <a:solidFill>
                  <a:srgbClr val="FF0000"/>
                </a:solidFill>
              </a:rPr>
              <a:t>Wooden</a:t>
            </a:r>
            <a:br>
              <a:rPr lang="en" sz="1800" dirty="0" smtClean="0">
                <a:solidFill>
                  <a:srgbClr val="FF0000"/>
                </a:solidFill>
              </a:rPr>
            </a:br>
            <a:r>
              <a:rPr lang="en" sz="1800" dirty="0" smtClean="0">
                <a:solidFill>
                  <a:srgbClr val="FF0000"/>
                </a:solidFill>
              </a:rPr>
              <a:t>box</a:t>
            </a:r>
            <a:endParaRPr lang="en" sz="1800" dirty="0">
              <a:solidFill>
                <a:srgbClr val="FF0000"/>
              </a:solidFill>
            </a:endParaRPr>
          </a:p>
        </p:txBody>
      </p:sp>
      <p:sp>
        <p:nvSpPr>
          <p:cNvPr id="9" name="Shape 49"/>
          <p:cNvSpPr txBox="1"/>
          <p:nvPr/>
        </p:nvSpPr>
        <p:spPr>
          <a:xfrm>
            <a:off x="1668772" y="4227934"/>
            <a:ext cx="1751100" cy="457200"/>
          </a:xfrm>
          <a:prstGeom prst="rect">
            <a:avLst/>
          </a:prstGeom>
          <a:noFill/>
        </p:spPr>
        <p:txBody>
          <a:bodyPr lIns="91425" tIns="91425" rIns="91425" bIns="91425" anchor="t" anchorCtr="0">
            <a:noAutofit/>
          </a:bodyPr>
          <a:lstStyle/>
          <a:p>
            <a:pPr lvl="0" algn="ctr" rtl="0">
              <a:buNone/>
            </a:pPr>
            <a:r>
              <a:rPr lang="en" sz="1800" dirty="0" smtClean="0">
                <a:solidFill>
                  <a:srgbClr val="FF0000"/>
                </a:solidFill>
              </a:rPr>
              <a:t>Foam</a:t>
            </a:r>
            <a:br>
              <a:rPr lang="en" sz="1800" dirty="0" smtClean="0">
                <a:solidFill>
                  <a:srgbClr val="FF0000"/>
                </a:solidFill>
              </a:rPr>
            </a:br>
            <a:r>
              <a:rPr lang="en" sz="1800" dirty="0" smtClean="0">
                <a:solidFill>
                  <a:srgbClr val="FF0000"/>
                </a:solidFill>
              </a:rPr>
              <a:t>mat</a:t>
            </a:r>
            <a:endParaRPr lang="en" sz="1800" dirty="0">
              <a:solidFill>
                <a:srgbClr val="FF0000"/>
              </a:solidFill>
            </a:endParaRPr>
          </a:p>
        </p:txBody>
      </p:sp>
      <p:sp>
        <p:nvSpPr>
          <p:cNvPr id="10" name="Shape 49"/>
          <p:cNvSpPr txBox="1"/>
          <p:nvPr/>
        </p:nvSpPr>
        <p:spPr>
          <a:xfrm>
            <a:off x="3448441" y="4227934"/>
            <a:ext cx="1751100" cy="457200"/>
          </a:xfrm>
          <a:prstGeom prst="rect">
            <a:avLst/>
          </a:prstGeom>
          <a:noFill/>
        </p:spPr>
        <p:txBody>
          <a:bodyPr lIns="91425" tIns="91425" rIns="91425" bIns="91425" anchor="t" anchorCtr="0">
            <a:noAutofit/>
          </a:bodyPr>
          <a:lstStyle/>
          <a:p>
            <a:pPr lvl="0" algn="ctr" rtl="0">
              <a:buNone/>
            </a:pPr>
            <a:r>
              <a:rPr lang="en" sz="1800" dirty="0" smtClean="0">
                <a:solidFill>
                  <a:srgbClr val="FF0000"/>
                </a:solidFill>
              </a:rPr>
              <a:t>Time of </a:t>
            </a:r>
            <a:br>
              <a:rPr lang="en" sz="1800" dirty="0" smtClean="0">
                <a:solidFill>
                  <a:srgbClr val="FF0000"/>
                </a:solidFill>
              </a:rPr>
            </a:br>
            <a:r>
              <a:rPr lang="en" sz="1800" dirty="0" smtClean="0">
                <a:solidFill>
                  <a:srgbClr val="FF0000"/>
                </a:solidFill>
              </a:rPr>
              <a:t>flight pad</a:t>
            </a:r>
            <a:endParaRPr lang="en" sz="1800" dirty="0">
              <a:solidFill>
                <a:srgbClr val="FF0000"/>
              </a:solidFill>
            </a:endParaRPr>
          </a:p>
        </p:txBody>
      </p:sp>
      <p:cxnSp>
        <p:nvCxnSpPr>
          <p:cNvPr id="13" name="Shape 50"/>
          <p:cNvCxnSpPr>
            <a:stCxn id="10" idx="0"/>
          </p:cNvCxnSpPr>
          <p:nvPr/>
        </p:nvCxnSpPr>
        <p:spPr>
          <a:xfrm flipH="1" flipV="1">
            <a:off x="3615365" y="2884934"/>
            <a:ext cx="708626" cy="1343000"/>
          </a:xfrm>
          <a:prstGeom prst="straightConnector1">
            <a:avLst/>
          </a:prstGeom>
          <a:noFill/>
          <a:ln w="28575" cap="flat">
            <a:solidFill>
              <a:srgbClr val="FF0000"/>
            </a:solidFill>
            <a:prstDash val="solid"/>
            <a:round/>
            <a:headEnd type="none" w="lg" len="lg"/>
            <a:tailEnd type="triangle" w="lg" len="lg"/>
          </a:ln>
        </p:spPr>
      </p:cxnSp>
      <p:cxnSp>
        <p:nvCxnSpPr>
          <p:cNvPr id="16" name="Shape 50"/>
          <p:cNvCxnSpPr>
            <a:stCxn id="9" idx="0"/>
          </p:cNvCxnSpPr>
          <p:nvPr/>
        </p:nvCxnSpPr>
        <p:spPr>
          <a:xfrm flipH="1" flipV="1">
            <a:off x="2267744" y="3244974"/>
            <a:ext cx="276578" cy="982960"/>
          </a:xfrm>
          <a:prstGeom prst="straightConnector1">
            <a:avLst/>
          </a:prstGeom>
          <a:noFill/>
          <a:ln w="28575" cap="flat">
            <a:solidFill>
              <a:srgbClr val="FF0000"/>
            </a:solidFill>
            <a:prstDash val="solid"/>
            <a:round/>
            <a:headEnd type="none" w="lg" len="lg"/>
            <a:tailEnd type="triangle" w="lg" len="lg"/>
          </a:ln>
        </p:spPr>
      </p:cxnSp>
      <p:cxnSp>
        <p:nvCxnSpPr>
          <p:cNvPr id="19" name="Shape 50"/>
          <p:cNvCxnSpPr>
            <a:stCxn id="8" idx="0"/>
          </p:cNvCxnSpPr>
          <p:nvPr/>
        </p:nvCxnSpPr>
        <p:spPr>
          <a:xfrm flipV="1">
            <a:off x="911046" y="2956942"/>
            <a:ext cx="348586" cy="1270992"/>
          </a:xfrm>
          <a:prstGeom prst="straightConnector1">
            <a:avLst/>
          </a:prstGeom>
          <a:noFill/>
          <a:ln w="28575"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305198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THE PUMP AND THE BARREL</a:t>
            </a:r>
            <a:endParaRPr lang="en-CA" u="sng" dirty="0">
              <a:solidFill>
                <a:schemeClr val="tx2"/>
              </a:solidFill>
            </a:endParaRPr>
          </a:p>
        </p:txBody>
      </p:sp>
      <p:pic>
        <p:nvPicPr>
          <p:cNvPr id="3075" name="Picture 3" descr="S:\Manuals\2013-2014\Winter 2014\Experiments\12 - Projectile motion\photos\IMG_1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35646"/>
            <a:ext cx="3950208" cy="26334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Manuals\2013-2014\Winter 2014\Experiments\12 - Projectile motion\photos\IMG_11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635646"/>
            <a:ext cx="3950208"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7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LEVELING THE LAUNCHER</a:t>
            </a:r>
            <a:endParaRPr lang="en-CA" u="sng" dirty="0">
              <a:solidFill>
                <a:schemeClr val="tx2"/>
              </a:solidFill>
            </a:endParaRPr>
          </a:p>
        </p:txBody>
      </p:sp>
      <p:sp>
        <p:nvSpPr>
          <p:cNvPr id="3" name="Content Placeholder 2"/>
          <p:cNvSpPr>
            <a:spLocks noGrp="1"/>
          </p:cNvSpPr>
          <p:nvPr>
            <p:ph idx="1"/>
          </p:nvPr>
        </p:nvSpPr>
        <p:spPr>
          <a:xfrm>
            <a:off x="179512" y="915567"/>
            <a:ext cx="8784976" cy="4320479"/>
          </a:xfrm>
        </p:spPr>
        <p:txBody>
          <a:bodyPr>
            <a:normAutofit fontScale="92500" lnSpcReduction="20000"/>
          </a:bodyPr>
          <a:lstStyle/>
          <a:p>
            <a:pPr>
              <a:buFont typeface="Arial" charset="0"/>
              <a:buChar char="•"/>
            </a:pPr>
            <a:r>
              <a:rPr lang="en-US" dirty="0" smtClean="0"/>
              <a:t>Make sure the launcher is securely fastened to the table, we don’t want it landing on anyone’s foot (the launcher might break!!)</a:t>
            </a:r>
          </a:p>
          <a:p>
            <a:pPr>
              <a:buFont typeface="Arial" charset="0"/>
              <a:buChar char="•"/>
            </a:pPr>
            <a:r>
              <a:rPr lang="en-US" dirty="0" smtClean="0"/>
              <a:t>Using the lower knob on the back of the unit and the small yellow level, adjust the angle of the launch chamber so it’s perfectly horizontal (pointing towards the end of the table).</a:t>
            </a:r>
          </a:p>
          <a:p>
            <a:pPr>
              <a:buFont typeface="Arial" charset="0"/>
              <a:buChar char="•"/>
            </a:pPr>
            <a:r>
              <a:rPr lang="en-US" dirty="0" smtClean="0"/>
              <a:t>Using the upper knob, adjust the angle markings so that zero is aligned with the center of your launch chamber.</a:t>
            </a:r>
          </a:p>
          <a:p>
            <a:pPr>
              <a:buFont typeface="Arial" charset="0"/>
              <a:buChar char="•"/>
            </a:pPr>
            <a:endParaRPr lang="en-US" dirty="0" smtClean="0"/>
          </a:p>
          <a:p>
            <a:pPr>
              <a:buFont typeface="Arial" charset="0"/>
              <a:buChar char="•"/>
            </a:pPr>
            <a:endParaRPr lang="en-US" dirty="0" smtClean="0"/>
          </a:p>
        </p:txBody>
      </p:sp>
    </p:spTree>
    <p:extLst>
      <p:ext uri="{BB962C8B-B14F-4D97-AF65-F5344CB8AC3E}">
        <p14:creationId xmlns:p14="http://schemas.microsoft.com/office/powerpoint/2010/main" val="13537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38"/>
            <a:ext cx="8229600" cy="857250"/>
          </a:xfrm>
        </p:spPr>
        <p:txBody>
          <a:bodyPr>
            <a:normAutofit/>
          </a:bodyPr>
          <a:lstStyle/>
          <a:p>
            <a:r>
              <a:rPr lang="en-US" b="1" u="sng" dirty="0" smtClean="0">
                <a:solidFill>
                  <a:schemeClr val="tx2"/>
                </a:solidFill>
              </a:rPr>
              <a:t>PRACTICE LAUNCHING</a:t>
            </a:r>
            <a:endParaRPr lang="en-CA" u="sng" dirty="0">
              <a:solidFill>
                <a:schemeClr val="tx2"/>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915567"/>
                <a:ext cx="8784976" cy="4320479"/>
              </a:xfrm>
            </p:spPr>
            <p:txBody>
              <a:bodyPr>
                <a:normAutofit fontScale="92500"/>
              </a:bodyPr>
              <a:lstStyle/>
              <a:p>
                <a:pPr>
                  <a:buFont typeface="Arial" charset="0"/>
                  <a:buChar char="•"/>
                </a:pPr>
                <a:r>
                  <a:rPr lang="en-US" dirty="0" smtClean="0"/>
                  <a:t>Open the </a:t>
                </a:r>
                <a:r>
                  <a:rPr lang="en-US" dirty="0" err="1" smtClean="0"/>
                  <a:t>LoggerPro</a:t>
                </a:r>
                <a:r>
                  <a:rPr lang="en-US" dirty="0" smtClean="0"/>
                  <a:t> program, make sure the pump is connected to the launcher, set your angle to </a:t>
                </a:r>
                <a14:m>
                  <m:oMath xmlns:m="http://schemas.openxmlformats.org/officeDocument/2006/math">
                    <m:r>
                      <a:rPr lang="en-CA" b="0" i="1" smtClean="0">
                        <a:latin typeface="Cambria Math" panose="02040503050406030204" pitchFamily="18" charset="0"/>
                      </a:rPr>
                      <m:t>𝜃</m:t>
                    </m:r>
                  </m:oMath>
                </a14:m>
                <a:r>
                  <a:rPr lang="en-CA" dirty="0" smtClean="0"/>
                  <a:t> = </a:t>
                </a:r>
                <a:r>
                  <a:rPr lang="en-US" dirty="0" smtClean="0"/>
                  <a:t>45°, then put the ball in.</a:t>
                </a:r>
              </a:p>
              <a:p>
                <a:pPr>
                  <a:buFont typeface="Arial" charset="0"/>
                  <a:buChar char="•"/>
                </a:pPr>
                <a:r>
                  <a:rPr lang="en-US" b="1" dirty="0" smtClean="0"/>
                  <a:t>PUT YOUR GOGGLES ON!</a:t>
                </a:r>
              </a:p>
              <a:p>
                <a:pPr>
                  <a:buFont typeface="Arial" charset="0"/>
                  <a:buChar char="•"/>
                </a:pPr>
                <a:r>
                  <a:rPr lang="en-US" dirty="0" smtClean="0"/>
                  <a:t>Using a pressure of ~40-50 PSI, practice launching the ball. It should land around ~</a:t>
                </a:r>
                <a:r>
                  <a:rPr lang="en-US" dirty="0" smtClean="0"/>
                  <a:t>30 cm </a:t>
                </a:r>
                <a:r>
                  <a:rPr lang="en-US" dirty="0" smtClean="0"/>
                  <a:t>from the end of the table. Adjust the pressure, if necessary.</a:t>
                </a:r>
              </a:p>
              <a:p>
                <a:pPr>
                  <a:buFont typeface="Arial" charset="0"/>
                  <a:buChar char="•"/>
                </a:pPr>
                <a:r>
                  <a:rPr lang="en-US" dirty="0" err="1" smtClean="0"/>
                  <a:t>LoggerPro</a:t>
                </a:r>
                <a:r>
                  <a:rPr lang="en-US" dirty="0" smtClean="0"/>
                  <a:t> will give you the initial velocity of the ball.</a:t>
                </a:r>
              </a:p>
              <a:p>
                <a:pPr>
                  <a:buFont typeface="Arial" charset="0"/>
                  <a:buChar char="•"/>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915567"/>
                <a:ext cx="8784976" cy="4320479"/>
              </a:xfrm>
              <a:blipFill>
                <a:blip r:embed="rId2"/>
                <a:stretch>
                  <a:fillRect l="-1387" t="-1693" r="-1734"/>
                </a:stretch>
              </a:blipFill>
            </p:spPr>
            <p:txBody>
              <a:bodyPr/>
              <a:lstStyle/>
              <a:p>
                <a:r>
                  <a:rPr lang="en-US">
                    <a:noFill/>
                  </a:rPr>
                  <a:t> </a:t>
                </a:r>
              </a:p>
            </p:txBody>
          </p:sp>
        </mc:Fallback>
      </mc:AlternateContent>
    </p:spTree>
    <p:extLst>
      <p:ext uri="{BB962C8B-B14F-4D97-AF65-F5344CB8AC3E}">
        <p14:creationId xmlns:p14="http://schemas.microsoft.com/office/powerpoint/2010/main" val="391081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945</Words>
  <Application>Microsoft Office PowerPoint</Application>
  <PresentationFormat>On-screen Show (16:9)</PresentationFormat>
  <Paragraphs>73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Projectile motion</vt:lpstr>
      <vt:lpstr>INTRODUCTION</vt:lpstr>
      <vt:lpstr>PROJECTILE RANGE</vt:lpstr>
      <vt:lpstr>CONSERVATION OF ENERGY</vt:lpstr>
      <vt:lpstr>SAFETY CONSIDERATIONS</vt:lpstr>
      <vt:lpstr>THE FULL SETUP</vt:lpstr>
      <vt:lpstr>THE PUMP AND THE BARREL</vt:lpstr>
      <vt:lpstr>LEVELING THE LAUNCHER</vt:lpstr>
      <vt:lpstr>PRACTICE LAUNCHING</vt:lpstr>
      <vt:lpstr>TIME OF FLIGHT (TOF)</vt:lpstr>
      <vt:lpstr>TIME OF FLIGHT SETUP</vt:lpstr>
      <vt:lpstr>ZOOM VIEW</vt:lpstr>
      <vt:lpstr>CONSERVATION OF ENERGY</vt:lpstr>
      <vt:lpstr>YOUR CHALLENGE if you choose to accept it…</vt:lpstr>
      <vt:lpstr>PowerPoint Presentation</vt:lpstr>
    </vt:vector>
  </TitlesOfParts>
  <Company>University of Ottawa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Projectile motion</dc:title>
  <dc:creator>COE Support</dc:creator>
  <cp:lastModifiedBy>Michael Wong</cp:lastModifiedBy>
  <cp:revision>163</cp:revision>
  <dcterms:created xsi:type="dcterms:W3CDTF">2013-01-04T15:12:26Z</dcterms:created>
  <dcterms:modified xsi:type="dcterms:W3CDTF">2022-09-20T14:58:20Z</dcterms:modified>
</cp:coreProperties>
</file>