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314" r:id="rId3"/>
    <p:sldId id="316" r:id="rId4"/>
    <p:sldId id="318" r:id="rId5"/>
    <p:sldId id="315" r:id="rId6"/>
    <p:sldId id="317" r:id="rId7"/>
    <p:sldId id="319" r:id="rId8"/>
    <p:sldId id="310" r:id="rId9"/>
    <p:sldId id="311" r:id="rId10"/>
    <p:sldId id="312" r:id="rId11"/>
    <p:sldId id="313" r:id="rId12"/>
    <p:sldId id="309" r:id="rId13"/>
    <p:sldId id="308" r:id="rId14"/>
    <p:sldId id="320" r:id="rId15"/>
    <p:sldId id="32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65" autoAdjust="0"/>
  </p:normalViewPr>
  <p:slideViewPr>
    <p:cSldViewPr>
      <p:cViewPr varScale="1">
        <p:scale>
          <a:sx n="128" d="100"/>
          <a:sy n="128" d="100"/>
        </p:scale>
        <p:origin x="158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2023-03-13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595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Comments</a:t>
            </a:r>
            <a:r>
              <a:rPr lang="en-CA" baseline="0" dirty="0" smtClean="0"/>
              <a:t> for TAs: leave this slide on the TV monitors when you are not using them for teaching.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2023-03-13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2023-03-13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2023-03-13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2023-03-13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2023-03-13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2023-03-13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2023-03-13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3683" y="185515"/>
            <a:ext cx="5392613" cy="19541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Physical Optics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2138536"/>
            <a:ext cx="5392613" cy="2089398"/>
          </a:xfrm>
        </p:spPr>
        <p:txBody>
          <a:bodyPr>
            <a:normAutofit/>
          </a:bodyPr>
          <a:lstStyle/>
          <a:p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year physics laboratories</a:t>
            </a:r>
          </a:p>
          <a:p>
            <a:endParaRPr lang="en-CA" sz="2400" dirty="0" smtClean="0"/>
          </a:p>
          <a:p>
            <a:r>
              <a:rPr lang="en-CA" sz="2400" dirty="0" smtClean="0"/>
              <a:t>University of Ottawa</a:t>
            </a:r>
          </a:p>
          <a:p>
            <a:r>
              <a:rPr lang="en-CA" sz="2000" u="sng" dirty="0">
                <a:hlinkClick r:id="rId2"/>
              </a:rPr>
              <a:t>https://uottawa.brightspace.com/d2l/home</a:t>
            </a:r>
            <a:endParaRPr lang="en-CA" sz="2000" dirty="0"/>
          </a:p>
        </p:txBody>
      </p:sp>
      <p:pic>
        <p:nvPicPr>
          <p:cNvPr id="1026" name="Picture 2" descr="Handheld Las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2367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80" y="1347614"/>
            <a:ext cx="5400000" cy="3600000"/>
          </a:xfrm>
          <a:prstGeom prst="rect">
            <a:avLst/>
          </a:prstGeom>
        </p:spPr>
      </p:pic>
      <p:pic>
        <p:nvPicPr>
          <p:cNvPr id="2050" name="Picture 2" descr="https://lh5.googleusercontent.com/CxLxUZYChw1rwDqmhA-9UK9y8lboaKApuY1ZKmU7AVlP9-REuxS1Qc0hKr8YOjZb34OUK140rxqP5Liv-WEDI7g8rHMI-7QMUBY4iH2pU4leqzpqFQCXZccSvX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39" y="195486"/>
            <a:ext cx="5400000" cy="97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0592" y="4085659"/>
            <a:ext cx="977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m</a:t>
            </a:r>
            <a:r>
              <a:rPr lang="en-CA" b="1" dirty="0" smtClean="0">
                <a:solidFill>
                  <a:srgbClr val="FFFF00"/>
                </a:solidFill>
              </a:rPr>
              <a:t>ercury</a:t>
            </a:r>
            <a:br>
              <a:rPr lang="en-CA" b="1" dirty="0" smtClean="0">
                <a:solidFill>
                  <a:srgbClr val="FFFF00"/>
                </a:solidFill>
              </a:rPr>
            </a:br>
            <a:r>
              <a:rPr lang="en-CA" b="1" dirty="0" smtClean="0">
                <a:solidFill>
                  <a:srgbClr val="FFFF00"/>
                </a:solidFill>
              </a:rPr>
              <a:t>lamp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2954" y="2931790"/>
            <a:ext cx="8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screen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744" y="3282538"/>
            <a:ext cx="159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l</a:t>
            </a:r>
            <a:r>
              <a:rPr lang="en-CA" b="1" dirty="0" smtClean="0">
                <a:solidFill>
                  <a:srgbClr val="FFFF00"/>
                </a:solidFill>
              </a:rPr>
              <a:t>ens &amp; gratings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18356"/>
            <a:ext cx="3491339" cy="37375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 smtClean="0">
                <a:solidFill>
                  <a:schemeClr val="tx2"/>
                </a:solidFill>
              </a:rPr>
              <a:t>SETUP:</a:t>
            </a:r>
            <a:br>
              <a:rPr lang="en-CA" b="1" u="sng" dirty="0" smtClean="0">
                <a:solidFill>
                  <a:schemeClr val="tx2"/>
                </a:solidFill>
              </a:rPr>
            </a:br>
            <a:r>
              <a:rPr lang="en-CA" b="1" u="sng" dirty="0" smtClean="0">
                <a:solidFill>
                  <a:schemeClr val="tx2"/>
                </a:solidFill>
              </a:rPr>
              <a:t>SPECTRUM OF A MERCURY LAMP</a:t>
            </a:r>
            <a:br>
              <a:rPr lang="en-CA" b="1" u="sng" dirty="0" smtClean="0">
                <a:solidFill>
                  <a:schemeClr val="tx2"/>
                </a:solidFill>
              </a:rPr>
            </a:br>
            <a:r>
              <a:rPr lang="en-CA" b="1" u="sng" dirty="0" smtClean="0">
                <a:solidFill>
                  <a:schemeClr val="tx2"/>
                </a:solidFill>
              </a:rPr>
              <a:t>(1 per class)</a:t>
            </a:r>
            <a:endParaRPr lang="en-CA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0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32" y="771950"/>
            <a:ext cx="6156084" cy="4104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0059" y="2572150"/>
            <a:ext cx="87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screen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776" y="2994906"/>
            <a:ext cx="72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bead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672" y="3816582"/>
            <a:ext cx="62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lens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92" y="4435066"/>
            <a:ext cx="70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laser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3692"/>
            <a:ext cx="91440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 smtClean="0">
                <a:solidFill>
                  <a:schemeClr val="tx2"/>
                </a:solidFill>
              </a:rPr>
              <a:t>SETUP: DIFFRACTION AROUND AN OBSTACLE</a:t>
            </a:r>
            <a:endParaRPr lang="en-CA" b="1" u="sng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91630"/>
            <a:ext cx="2123220" cy="40324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 smtClean="0">
                <a:solidFill>
                  <a:schemeClr val="tx2"/>
                </a:solidFill>
              </a:rPr>
              <a:t>1 PER CLASS</a:t>
            </a:r>
            <a:endParaRPr lang="en-CA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44" y="771550"/>
            <a:ext cx="6372108" cy="4248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3941643"/>
            <a:ext cx="8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FFFF00"/>
                </a:solidFill>
              </a:rPr>
              <a:t>white</a:t>
            </a:r>
            <a:br>
              <a:rPr lang="en-CA" b="1" dirty="0" smtClean="0">
                <a:solidFill>
                  <a:srgbClr val="FFFF00"/>
                </a:solidFill>
              </a:rPr>
            </a:br>
            <a:r>
              <a:rPr lang="en-CA" b="1" dirty="0" smtClean="0">
                <a:solidFill>
                  <a:srgbClr val="FFFF00"/>
                </a:solidFill>
              </a:rPr>
              <a:t>light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415592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polarizer 1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450667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polarizer 2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1407" y="3579862"/>
            <a:ext cx="90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l</a:t>
            </a:r>
            <a:r>
              <a:rPr lang="en-CA" b="1" dirty="0" smtClean="0">
                <a:solidFill>
                  <a:srgbClr val="FFFF00"/>
                </a:solidFill>
              </a:rPr>
              <a:t>ight</a:t>
            </a:r>
            <a:br>
              <a:rPr lang="en-CA" b="1" dirty="0" smtClean="0">
                <a:solidFill>
                  <a:srgbClr val="FFFF00"/>
                </a:solidFill>
              </a:rPr>
            </a:br>
            <a:r>
              <a:rPr lang="en-CA" b="1" dirty="0" smtClean="0">
                <a:solidFill>
                  <a:srgbClr val="FFFF00"/>
                </a:solidFill>
              </a:rPr>
              <a:t>sensor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3692"/>
            <a:ext cx="91440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 smtClean="0">
                <a:solidFill>
                  <a:schemeClr val="tx2"/>
                </a:solidFill>
              </a:rPr>
              <a:t>SETUP: POLARIZATION OF LIGHT</a:t>
            </a:r>
            <a:endParaRPr lang="en-CA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0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CLEAN UP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87574"/>
            <a:ext cx="56886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Turn off the computer </a:t>
            </a:r>
            <a:r>
              <a:rPr lang="en-US" sz="2000" dirty="0" smtClean="0"/>
              <a:t>and </a:t>
            </a:r>
            <a:r>
              <a:rPr lang="en-US" sz="2000" b="1" dirty="0"/>
              <a:t>don’t forget to take </a:t>
            </a:r>
            <a:r>
              <a:rPr lang="en-US" sz="2000" b="1" dirty="0" smtClean="0"/>
              <a:t>your </a:t>
            </a:r>
            <a:r>
              <a:rPr lang="en-US" sz="2000" b="1" dirty="0"/>
              <a:t>USB key</a:t>
            </a:r>
            <a:r>
              <a:rPr lang="en-US" sz="20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Make sure </a:t>
            </a:r>
            <a:r>
              <a:rPr lang="en-CA" sz="2000" dirty="0"/>
              <a:t>the </a:t>
            </a:r>
            <a:r>
              <a:rPr lang="en-CA" sz="2000" dirty="0" smtClean="0"/>
              <a:t>laser and the white light source are </a:t>
            </a:r>
            <a:r>
              <a:rPr lang="en-CA" sz="2000" dirty="0"/>
              <a:t>turned </a:t>
            </a:r>
            <a:r>
              <a:rPr lang="en-CA" sz="2000" dirty="0" smtClean="0"/>
              <a:t>off.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Leave the following components on </a:t>
            </a:r>
            <a:r>
              <a:rPr lang="en-CA" sz="2000" dirty="0"/>
              <a:t>the optical </a:t>
            </a:r>
            <a:r>
              <a:rPr lang="en-CA" sz="2000" dirty="0" smtClean="0"/>
              <a:t>track in that order: light source – polarizers (2) – light sensor – screen – diffraction slit assembly – laser. Leave the lens nearby the bench.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Please </a:t>
            </a:r>
            <a:r>
              <a:rPr lang="en-US" sz="2000" dirty="0"/>
              <a:t>recycle scrap paper and throw away any garbage. Please leave your station as clean as you can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Push </a:t>
            </a:r>
            <a:r>
              <a:rPr lang="en-US" sz="2000" dirty="0"/>
              <a:t>back the monitor, keyboard, and mouse. Please push your chair back under the table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77479" y="0"/>
            <a:ext cx="316652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DUE </a:t>
            </a:r>
            <a:r>
              <a:rPr lang="en-US" sz="3600" b="1" u="sng" dirty="0" smtClean="0">
                <a:solidFill>
                  <a:schemeClr val="tx2"/>
                </a:solidFill>
              </a:rPr>
              <a:t>DATE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68144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8144" y="1851670"/>
            <a:ext cx="32758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12160" y="77155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report is due at the end </a:t>
            </a:r>
            <a:br>
              <a:rPr lang="en-US" dirty="0"/>
            </a:br>
            <a:r>
              <a:rPr lang="en-US" dirty="0"/>
              <a:t>of the </a:t>
            </a:r>
            <a:r>
              <a:rPr lang="en-US"/>
              <a:t>lab </a:t>
            </a:r>
            <a:r>
              <a:rPr lang="en-US" smtClean="0"/>
              <a:t>session.</a:t>
            </a:r>
            <a:endParaRPr lang="en-US" dirty="0"/>
          </a:p>
        </p:txBody>
      </p:sp>
      <p:pic>
        <p:nvPicPr>
          <p:cNvPr id="9218" name="Picture 2" descr="http://www.tipss.org/wp-content/uploads/2013/08/smile-quo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1576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40152" y="1851670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You are about to complete your last physics lab for this semester!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31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02795" y="679345"/>
            <a:ext cx="7241204" cy="3053623"/>
          </a:xfrm>
          <a:prstGeom prst="rect">
            <a:avLst/>
          </a:prstGeom>
        </p:spPr>
      </p:pic>
      <p:sp>
        <p:nvSpPr>
          <p:cNvPr id="62" name="Shape 62"/>
          <p:cNvSpPr txBox="1"/>
          <p:nvPr/>
        </p:nvSpPr>
        <p:spPr>
          <a:xfrm>
            <a:off x="293376" y="162488"/>
            <a:ext cx="7353899" cy="421424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Equipment information: the laser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345401" y="958856"/>
            <a:ext cx="3596099" cy="1974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Your setup includes a red or green laser.  </a:t>
            </a:r>
          </a:p>
          <a:p>
            <a:endParaRPr lang="en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Red laser: wavelength of 636 nm.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Green laser: wavelength of 532 nm.</a:t>
            </a:r>
          </a:p>
          <a:p>
            <a:endParaRPr lang="en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344364" y="2947443"/>
            <a:ext cx="8523000" cy="1960424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Laser Safety  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 a class 2 laser product. 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Do not stare directly into the laser beam or its reflection.  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Maximum output is &lt; 1 mW. </a:t>
            </a:r>
          </a:p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class 2 laser is generally considered safe as the blink reflex will limit exposure to short time periods. Most laser pointers are in this class. Direct exposure on the eye by a beam of laser light should always be avoided with any laser, no matter how low the power.</a:t>
            </a:r>
          </a:p>
          <a:p>
            <a:endParaRPr lang="en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5848575" y="1691606"/>
            <a:ext cx="3257400" cy="0"/>
          </a:xfrm>
          <a:prstGeom prst="straightConnector1">
            <a:avLst/>
          </a:prstGeom>
          <a:noFill/>
          <a:ln w="38100" cap="flat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17076640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79288" y="518480"/>
            <a:ext cx="5879285" cy="2478913"/>
          </a:xfrm>
          <a:prstGeom prst="rect">
            <a:avLst/>
          </a:prstGeom>
        </p:spPr>
      </p:pic>
      <p:graphicFrame>
        <p:nvGraphicFramePr>
          <p:cNvPr id="71" name="Shape 71"/>
          <p:cNvGraphicFramePr/>
          <p:nvPr/>
        </p:nvGraphicFramePr>
        <p:xfrm>
          <a:off x="91088" y="2832788"/>
          <a:ext cx="8961825" cy="23332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618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Single slits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 slits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Double slits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 double slit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Multiple slits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Comparisons</a:t>
                      </a:r>
                    </a:p>
                  </a:txBody>
                  <a:tcPr marL="91425" marR="91425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438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0.02 mm</a:t>
                      </a: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0.04 mm</a:t>
                      </a: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0.08 mm</a:t>
                      </a: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0.16 mm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Wedge: 0.02 – 0.2 mm wide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Double Slit: 0.04 mm wide, spacing 0.125 – 0.75 mm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0.04 mm wide, 0.25 mm apart</a:t>
                      </a: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0.04 mm wide, 0.5 mm apart</a:t>
                      </a: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0.08 mm wide, 0.25 mm apart</a:t>
                      </a: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0.08 mm wide, 0.5 mm apart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Same as variable slits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sets: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rtl="0"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2, 3, 4, 5 slits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0.04 mm wide at 0.25 mm apart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pairs of single/double slits: 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0.04 mm single + 0.04/0.25 mm double, 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doubles 0.04/0.25mm + 0.04/0.50 mm, 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doubles 0.04/0.25 mm + 0.08/0.25 mm, 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double 0.04/0.25 mm + triple, 0.04/0.25 mm</a:t>
                      </a:r>
                    </a:p>
                  </a:txBody>
                  <a:tcPr marL="91425" marR="91425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" name="Shape 72"/>
          <p:cNvSpPr txBox="1"/>
          <p:nvPr/>
        </p:nvSpPr>
        <p:spPr>
          <a:xfrm>
            <a:off x="293376" y="162488"/>
            <a:ext cx="8518499" cy="421424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Equipment information: the slit assembly</a:t>
            </a:r>
          </a:p>
        </p:txBody>
      </p:sp>
    </p:spTree>
    <p:extLst>
      <p:ext uri="{BB962C8B-B14F-4D97-AF65-F5344CB8AC3E}">
        <p14:creationId xmlns:p14="http://schemas.microsoft.com/office/powerpoint/2010/main" val="371719104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4554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INTRODUCTION</a:t>
            </a:r>
            <a:endParaRPr lang="en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76064"/>
            <a:ext cx="8856984" cy="4567436"/>
          </a:xfrm>
        </p:spPr>
        <p:txBody>
          <a:bodyPr>
            <a:normAutofit/>
          </a:bodyPr>
          <a:lstStyle/>
          <a:p>
            <a:r>
              <a:rPr lang="en-CA" sz="2500" dirty="0" smtClean="0"/>
              <a:t>Physical optics deals with light as a </a:t>
            </a:r>
            <a:r>
              <a:rPr lang="en-CA" sz="2500" b="1" dirty="0" smtClean="0"/>
              <a:t>wave</a:t>
            </a:r>
            <a:r>
              <a:rPr lang="en-CA" sz="2500" dirty="0" smtClean="0"/>
              <a:t> which can bend around obstacles (</a:t>
            </a:r>
            <a:r>
              <a:rPr lang="en-CA" sz="2500" b="1" dirty="0" smtClean="0"/>
              <a:t>diffraction</a:t>
            </a:r>
            <a:r>
              <a:rPr lang="en-CA" sz="2500" dirty="0" smtClean="0"/>
              <a:t>) and constructively or destructively interfere (</a:t>
            </a:r>
            <a:r>
              <a:rPr lang="en-CA" sz="2500" b="1" dirty="0" smtClean="0"/>
              <a:t>interference</a:t>
            </a:r>
            <a:r>
              <a:rPr lang="en-CA" sz="2500" dirty="0" smtClean="0"/>
              <a:t>).</a:t>
            </a:r>
          </a:p>
          <a:p>
            <a:r>
              <a:rPr lang="en-CA" sz="2500" dirty="0" smtClean="0"/>
              <a:t>Visible light has a very short wavelength (~400 – 700 nm) therefore its wave-like properties can be difficult to observe.</a:t>
            </a:r>
          </a:p>
          <a:p>
            <a:r>
              <a:rPr lang="en-CA" sz="2500" dirty="0" smtClean="0"/>
              <a:t>In today’s experiment, you will examine various wave-like properties of light such as:</a:t>
            </a:r>
          </a:p>
          <a:p>
            <a:pPr lvl="1"/>
            <a:r>
              <a:rPr lang="en-CA" sz="2100" b="1" dirty="0"/>
              <a:t>D</a:t>
            </a:r>
            <a:r>
              <a:rPr lang="en-CA" sz="2100" b="1" dirty="0" smtClean="0"/>
              <a:t>iffraction from a single slit / double slit / grating</a:t>
            </a:r>
          </a:p>
          <a:p>
            <a:pPr lvl="1"/>
            <a:r>
              <a:rPr lang="en-CA" sz="2100" b="1" dirty="0" smtClean="0"/>
              <a:t>Dispersion of light using a grating</a:t>
            </a:r>
          </a:p>
          <a:p>
            <a:pPr lvl="1"/>
            <a:r>
              <a:rPr lang="en-CA" sz="2100" b="1" dirty="0" smtClean="0"/>
              <a:t>Diffraction around a spherical obstacle</a:t>
            </a:r>
          </a:p>
          <a:p>
            <a:pPr lvl="1"/>
            <a:r>
              <a:rPr lang="en-CA" sz="2100" b="1" dirty="0"/>
              <a:t>A</a:t>
            </a:r>
            <a:r>
              <a:rPr lang="en-CA" sz="2100" b="1" dirty="0" smtClean="0"/>
              <a:t>ttenuation of light using polarizers</a:t>
            </a:r>
            <a:endParaRPr lang="en-CA" sz="2100" dirty="0" smtClean="0"/>
          </a:p>
        </p:txBody>
      </p:sp>
    </p:spTree>
    <p:extLst>
      <p:ext uri="{BB962C8B-B14F-4D97-AF65-F5344CB8AC3E}">
        <p14:creationId xmlns:p14="http://schemas.microsoft.com/office/powerpoint/2010/main" val="24505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INTRODUCTION (cont.)</a:t>
            </a:r>
            <a:endParaRPr lang="en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147814"/>
            <a:ext cx="8856984" cy="1908212"/>
          </a:xfrm>
        </p:spPr>
        <p:txBody>
          <a:bodyPr>
            <a:normAutofit lnSpcReduction="10000"/>
          </a:bodyPr>
          <a:lstStyle/>
          <a:p>
            <a:r>
              <a:rPr lang="en-CA" sz="2500" dirty="0" smtClean="0"/>
              <a:t>Light waves being blocked by an obstacle can bend around it much like water or sound waves.</a:t>
            </a:r>
          </a:p>
          <a:p>
            <a:r>
              <a:rPr lang="en-CA" sz="2500" dirty="0" smtClean="0"/>
              <a:t>If a narrow slit is placed in front of an incident wave, a new wave will spread out on the opposite side as if the slit were a point source of waves.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64077"/>
            <a:ext cx="5256584" cy="23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DIFFRACTION PATTERN</a:t>
            </a:r>
            <a:endParaRPr lang="en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699542"/>
            <a:ext cx="8856984" cy="4275957"/>
          </a:xfrm>
        </p:spPr>
        <p:txBody>
          <a:bodyPr>
            <a:normAutofit fontScale="92500" lnSpcReduction="10000"/>
          </a:bodyPr>
          <a:lstStyle/>
          <a:p>
            <a:r>
              <a:rPr lang="en-CA" sz="2500" dirty="0" smtClean="0"/>
              <a:t>The interference of light waves by diffraction through a single slit, double slit, or diffraction grating will cause a pattern of bright (</a:t>
            </a:r>
            <a:r>
              <a:rPr lang="en-CA" sz="2500" b="1" dirty="0" smtClean="0"/>
              <a:t>constructive</a:t>
            </a:r>
            <a:r>
              <a:rPr lang="en-CA" sz="2500" dirty="0" smtClean="0"/>
              <a:t>) and dark (</a:t>
            </a:r>
            <a:r>
              <a:rPr lang="en-CA" sz="2500" b="1" dirty="0" smtClean="0"/>
              <a:t>destructive</a:t>
            </a:r>
            <a:r>
              <a:rPr lang="en-CA" sz="2500" dirty="0" smtClean="0"/>
              <a:t>) spots when imaged on a screen.</a:t>
            </a:r>
          </a:p>
          <a:p>
            <a:r>
              <a:rPr lang="en-CA" sz="2500" dirty="0" smtClean="0"/>
              <a:t>To best observe diffraction</a:t>
            </a:r>
            <a:br>
              <a:rPr lang="en-CA" sz="2500" dirty="0" smtClean="0"/>
            </a:br>
            <a:r>
              <a:rPr lang="en-CA" sz="2500" dirty="0" smtClean="0"/>
              <a:t>and interference, we use a</a:t>
            </a:r>
            <a:br>
              <a:rPr lang="en-CA" sz="2500" dirty="0" smtClean="0"/>
            </a:br>
            <a:r>
              <a:rPr lang="en-CA" sz="2500" b="1" dirty="0" smtClean="0"/>
              <a:t>monochromatic</a:t>
            </a:r>
            <a:r>
              <a:rPr lang="en-CA" sz="2500" dirty="0" smtClean="0"/>
              <a:t> and </a:t>
            </a:r>
            <a:r>
              <a:rPr lang="en-CA" sz="2500" b="1" dirty="0" smtClean="0"/>
              <a:t>coherent</a:t>
            </a:r>
            <a:r>
              <a:rPr lang="en-CA" sz="2500" dirty="0" smtClean="0"/>
              <a:t/>
            </a:r>
            <a:br>
              <a:rPr lang="en-CA" sz="2500" dirty="0" smtClean="0"/>
            </a:br>
            <a:r>
              <a:rPr lang="en-CA" sz="2500" dirty="0" smtClean="0"/>
              <a:t>light source.</a:t>
            </a:r>
          </a:p>
          <a:p>
            <a:r>
              <a:rPr lang="en-CA" sz="2500" dirty="0" smtClean="0"/>
              <a:t>If the size and spacing of the</a:t>
            </a:r>
            <a:br>
              <a:rPr lang="en-CA" sz="2500" dirty="0" smtClean="0"/>
            </a:br>
            <a:r>
              <a:rPr lang="en-CA" sz="2500" dirty="0" smtClean="0"/>
              <a:t>slits are known, we can </a:t>
            </a:r>
            <a:br>
              <a:rPr lang="en-CA" sz="2500" dirty="0" smtClean="0"/>
            </a:br>
            <a:r>
              <a:rPr lang="en-CA" sz="2500" dirty="0" smtClean="0"/>
              <a:t>calculate the wavelength</a:t>
            </a:r>
            <a:br>
              <a:rPr lang="en-CA" sz="2500" dirty="0" smtClean="0"/>
            </a:br>
            <a:r>
              <a:rPr lang="en-CA" sz="2500" dirty="0" smtClean="0"/>
              <a:t>of the light using some simple</a:t>
            </a:r>
            <a:br>
              <a:rPr lang="en-CA" sz="2500" dirty="0" smtClean="0"/>
            </a:br>
            <a:r>
              <a:rPr lang="en-CA" sz="2500" dirty="0" smtClean="0"/>
              <a:t>formulas.</a:t>
            </a:r>
          </a:p>
        </p:txBody>
      </p:sp>
      <p:pic>
        <p:nvPicPr>
          <p:cNvPr id="3074" name="Picture 2" descr="http://upload.wikimedia.org/wikipedia/commons/thumb/c/c2/Single_slit_and_double_slit2.jpg/525px-Single_slit_and_double_sli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03" y="1772339"/>
            <a:ext cx="4496569" cy="339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6454552" cy="1224137"/>
          </a:xfrm>
        </p:spPr>
        <p:txBody>
          <a:bodyPr>
            <a:normAutofit fontScale="90000"/>
          </a:bodyPr>
          <a:lstStyle/>
          <a:p>
            <a:r>
              <a:rPr lang="en-CA" b="1" u="sng" dirty="0" smtClean="0">
                <a:solidFill>
                  <a:schemeClr val="tx2"/>
                </a:solidFill>
              </a:rPr>
              <a:t>DIFFRACTION FROM A SINGLE SLIT</a:t>
            </a:r>
            <a:endParaRPr lang="en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31590"/>
                <a:ext cx="5976664" cy="401191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sz="2500" dirty="0" smtClean="0"/>
                  <a:t>For light passing through a single slit, </a:t>
                </a:r>
                <a:r>
                  <a:rPr lang="en-CA" sz="2500" dirty="0" err="1" smtClean="0"/>
                  <a:t>Huygen’s</a:t>
                </a:r>
                <a:r>
                  <a:rPr lang="en-CA" sz="2500" dirty="0" smtClean="0"/>
                  <a:t> Principle explains that any point within the slit acts as a new source of emitted waves.</a:t>
                </a:r>
              </a:p>
              <a:p>
                <a:r>
                  <a:rPr lang="en-CA" sz="2500" dirty="0" smtClean="0"/>
                  <a:t>The equation for the angle to the </a:t>
                </a:r>
                <a:r>
                  <a:rPr lang="en-CA" sz="2500" b="1" dirty="0" smtClean="0"/>
                  <a:t>minima</a:t>
                </a:r>
                <a:r>
                  <a:rPr lang="en-CA" sz="2500" dirty="0" smtClean="0"/>
                  <a:t> in the interference pattern is given by:</a:t>
                </a:r>
                <a:br>
                  <a:rPr lang="en-CA" sz="2500" dirty="0" smtClean="0"/>
                </a:br>
                <a14:m>
                  <m:oMath xmlns:m="http://schemas.openxmlformats.org/officeDocument/2006/math">
                    <m:r>
                      <a:rPr lang="en-CA" sz="2800" b="1" i="1">
                        <a:latin typeface="Cambria Math"/>
                      </a:rPr>
                      <m:t>𝒂</m:t>
                    </m:r>
                    <m:func>
                      <m:func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CA" sz="2800" b="1" i="1">
                            <a:latin typeface="Cambria Math"/>
                          </a:rPr>
                          <m:t>𝜽</m:t>
                        </m:r>
                      </m:e>
                    </m:func>
                    <m:r>
                      <a:rPr lang="en-CA" sz="2800" b="0" i="1">
                        <a:latin typeface="Cambria Math"/>
                      </a:rPr>
                      <m:t>=</m:t>
                    </m:r>
                    <m:r>
                      <a:rPr lang="en-CA" sz="2800" b="1" i="1">
                        <a:latin typeface="Cambria Math"/>
                      </a:rPr>
                      <m:t>𝒎</m:t>
                    </m:r>
                    <m:r>
                      <a:rPr lang="en-CA" sz="2800" b="1" i="1">
                        <a:latin typeface="Cambria Math"/>
                      </a:rPr>
                      <m:t>𝝀</m:t>
                    </m:r>
                    <m:r>
                      <a:rPr lang="en-CA" sz="2800" i="1">
                        <a:latin typeface="Cambria Math"/>
                      </a:rPr>
                      <m:t>   (</m:t>
                    </m:r>
                    <m:r>
                      <a:rPr lang="en-CA" sz="2800" i="1">
                        <a:latin typeface="Cambria Math"/>
                      </a:rPr>
                      <m:t>𝑚</m:t>
                    </m:r>
                    <m:r>
                      <a:rPr lang="en-CA" sz="2800" i="1">
                        <a:latin typeface="Cambria Math"/>
                      </a:rPr>
                      <m:t>=1, 2, 3…)</m:t>
                    </m:r>
                  </m:oMath>
                </a14:m>
                <a:endParaRPr lang="en-CA" sz="2500" dirty="0" smtClean="0"/>
              </a:p>
              <a:p>
                <a:r>
                  <a:rPr lang="en-CA" sz="2500" dirty="0" smtClean="0"/>
                  <a:t>Using the small angle approximation and trigonometry, we can solve for the slit width: </a:t>
                </a:r>
                <a14:m>
                  <m:oMath xmlns:m="http://schemas.openxmlformats.org/officeDocument/2006/math">
                    <m:r>
                      <a:rPr lang="en-CA" sz="2800" b="1" i="1">
                        <a:latin typeface="Cambria Math"/>
                      </a:rPr>
                      <m:t>𝒂</m:t>
                    </m:r>
                    <m:r>
                      <a:rPr lang="en-CA" sz="280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CA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1" i="1">
                            <a:latin typeface="Cambria Math"/>
                          </a:rPr>
                          <m:t>𝒎</m:t>
                        </m:r>
                        <m:r>
                          <a:rPr lang="en-CA" sz="2800" b="1" i="1">
                            <a:latin typeface="Cambria Math"/>
                          </a:rPr>
                          <m:t>𝝀</m:t>
                        </m:r>
                        <m:r>
                          <a:rPr lang="en-CA" sz="2800" b="1" i="1"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CA" sz="2800" b="1" i="1"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CA" sz="2800" b="1" i="1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latin typeface="Cambria Math"/>
                          </a:rPr>
                          <m:t>𝑚</m:t>
                        </m:r>
                        <m:r>
                          <a:rPr lang="en-CA" sz="2800" i="1">
                            <a:latin typeface="Cambria Math"/>
                          </a:rPr>
                          <m:t>=1, 2, 3…</m:t>
                        </m:r>
                      </m:e>
                    </m:d>
                  </m:oMath>
                </a14:m>
                <a:endParaRPr lang="en-CA" sz="2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31590"/>
                <a:ext cx="5976664" cy="4011910"/>
              </a:xfrm>
              <a:blipFill rotWithShape="1">
                <a:blip r:embed="rId2"/>
                <a:stretch>
                  <a:fillRect l="-1531" t="-1976" r="-11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61912"/>
            <a:ext cx="28765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0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69"/>
            <a:ext cx="6454552" cy="1224137"/>
          </a:xfrm>
        </p:spPr>
        <p:txBody>
          <a:bodyPr>
            <a:normAutofit fontScale="90000"/>
          </a:bodyPr>
          <a:lstStyle/>
          <a:p>
            <a:r>
              <a:rPr lang="en-CA" b="1" u="sng" dirty="0" smtClean="0">
                <a:solidFill>
                  <a:schemeClr val="tx2"/>
                </a:solidFill>
              </a:rPr>
              <a:t>INTERFERENCE FROM A DOUBLE SLIT</a:t>
            </a:r>
            <a:endParaRPr lang="en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68152"/>
                <a:ext cx="5976664" cy="401191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sz="2500" dirty="0" smtClean="0"/>
                  <a:t>An incident wave passing through a double-slit will spread out on the opposite side as two new sources of emitted waves, ready to interact with each other.</a:t>
                </a:r>
              </a:p>
              <a:p>
                <a:r>
                  <a:rPr lang="en-CA" sz="2500" dirty="0"/>
                  <a:t>The equation for the angle to the </a:t>
                </a:r>
                <a:r>
                  <a:rPr lang="en-CA" sz="2500" b="1" dirty="0" smtClean="0"/>
                  <a:t>maxima </a:t>
                </a:r>
                <a:r>
                  <a:rPr lang="en-CA" sz="2500" dirty="0" smtClean="0"/>
                  <a:t>in </a:t>
                </a:r>
                <a:r>
                  <a:rPr lang="en-CA" sz="2500" dirty="0"/>
                  <a:t>the interference pattern is given by:</a:t>
                </a:r>
                <a:br>
                  <a:rPr lang="en-CA" sz="2500" dirty="0"/>
                </a:b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/>
                      </a:rPr>
                      <m:t> </m:t>
                    </m:r>
                    <m:r>
                      <a:rPr lang="en-CA" sz="2800" b="1" i="1">
                        <a:latin typeface="Cambria Math"/>
                      </a:rPr>
                      <m:t>𝒅</m:t>
                    </m:r>
                    <m:func>
                      <m:func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CA" sz="2800" b="1" i="1">
                            <a:latin typeface="Cambria Math"/>
                          </a:rPr>
                          <m:t>𝜽</m:t>
                        </m:r>
                      </m:e>
                    </m:func>
                    <m:r>
                      <a:rPr lang="en-CA" sz="2800" i="1">
                        <a:latin typeface="Cambria Math"/>
                      </a:rPr>
                      <m:t>=</m:t>
                    </m:r>
                    <m:r>
                      <a:rPr lang="en-CA" sz="2800" b="1" i="1">
                        <a:latin typeface="Cambria Math"/>
                      </a:rPr>
                      <m:t>𝒎</m:t>
                    </m:r>
                    <m:r>
                      <a:rPr lang="en-CA" sz="2800" b="1" i="1">
                        <a:latin typeface="Cambria Math"/>
                      </a:rPr>
                      <m:t>𝝀</m:t>
                    </m:r>
                    <m:r>
                      <a:rPr lang="en-CA" sz="2800" i="1">
                        <a:latin typeface="Cambria Math"/>
                      </a:rPr>
                      <m:t>   </m:t>
                    </m:r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latin typeface="Cambria Math"/>
                          </a:rPr>
                          <m:t>𝑚</m:t>
                        </m:r>
                        <m:r>
                          <a:rPr lang="en-CA" sz="2800" i="1">
                            <a:latin typeface="Cambria Math"/>
                          </a:rPr>
                          <m:t>=0, 1, 2, 3…</m:t>
                        </m:r>
                      </m:e>
                    </m:d>
                    <m:r>
                      <a:rPr lang="en-CA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CA" sz="2800" b="0" dirty="0" smtClean="0"/>
              </a:p>
              <a:p>
                <a:r>
                  <a:rPr lang="en-CA" sz="2500" dirty="0"/>
                  <a:t>Using the small angle approximation and trigonometry, we can solve for the slit d</a:t>
                </a:r>
                <a:r>
                  <a:rPr lang="en-CA" sz="2500" dirty="0" smtClean="0"/>
                  <a:t>istance: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/>
                      </a:rPr>
                      <m:t> </m:t>
                    </m:r>
                    <m:r>
                      <a:rPr lang="en-CA" sz="2800" b="1" i="1">
                        <a:latin typeface="Cambria Math"/>
                      </a:rPr>
                      <m:t>𝒅</m:t>
                    </m:r>
                    <m:r>
                      <a:rPr lang="en-CA" sz="280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CA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1" i="1">
                            <a:latin typeface="Cambria Math"/>
                          </a:rPr>
                          <m:t>𝒎</m:t>
                        </m:r>
                        <m:r>
                          <a:rPr lang="en-CA" sz="2800" b="1" i="1">
                            <a:latin typeface="Cambria Math"/>
                          </a:rPr>
                          <m:t>𝝀</m:t>
                        </m:r>
                        <m:r>
                          <a:rPr lang="en-CA" sz="2800" b="1" i="1"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CA" sz="2800" b="1" i="1"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CA" sz="2800" i="1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latin typeface="Cambria Math"/>
                          </a:rPr>
                          <m:t>𝑚</m:t>
                        </m:r>
                        <m:r>
                          <a:rPr lang="en-CA" sz="2800" i="1">
                            <a:latin typeface="Cambria Math"/>
                          </a:rPr>
                          <m:t>=0, 1, 2, 3…</m:t>
                        </m:r>
                      </m:e>
                    </m:d>
                  </m:oMath>
                </a14:m>
                <a:endParaRPr lang="en-CA" sz="2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68152"/>
                <a:ext cx="5976664" cy="4011910"/>
              </a:xfrm>
              <a:blipFill rotWithShape="1">
                <a:blip r:embed="rId2"/>
                <a:stretch>
                  <a:fillRect l="-1224" t="-19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96" y="24779"/>
            <a:ext cx="2739008" cy="508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4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4554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POLARIZATION</a:t>
            </a:r>
            <a:endParaRPr lang="en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627534"/>
                <a:ext cx="8856984" cy="42759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sz="2500" dirty="0" smtClean="0"/>
                  <a:t>A polarizer will only allow light which is vibrating in a particular plane or “axis” of polarization to pass through it.</a:t>
                </a:r>
              </a:p>
              <a:p>
                <a:r>
                  <a:rPr lang="en-CA" sz="2500" dirty="0" smtClean="0"/>
                  <a:t>The portion of </a:t>
                </a:r>
                <a:r>
                  <a:rPr lang="en-CA" sz="2500" dirty="0" err="1" smtClean="0"/>
                  <a:t>unpolarized</a:t>
                </a:r>
                <a:r>
                  <a:rPr lang="en-CA" sz="2500" dirty="0" smtClean="0"/>
                  <a:t> light (vibrating in all planes) that passes through the polarizer becomes </a:t>
                </a:r>
                <a:r>
                  <a:rPr lang="en-CA" sz="2500" b="1" dirty="0" smtClean="0"/>
                  <a:t>polarized</a:t>
                </a:r>
                <a:r>
                  <a:rPr lang="en-CA" sz="2500" dirty="0" smtClean="0"/>
                  <a:t> in this axis.</a:t>
                </a:r>
              </a:p>
              <a:p>
                <a:r>
                  <a:rPr lang="en-CA" sz="2500" dirty="0" smtClean="0"/>
                  <a:t>If polarized light is sent through a 2</a:t>
                </a:r>
                <a:r>
                  <a:rPr lang="en-CA" sz="2500" baseline="30000" dirty="0" smtClean="0"/>
                  <a:t>nd</a:t>
                </a:r>
                <a:r>
                  <a:rPr lang="en-CA" sz="2500" dirty="0" smtClean="0"/>
                  <a:t> polarizer, the intensity of light transmitted is given by</a:t>
                </a:r>
                <a:br>
                  <a:rPr lang="en-CA" sz="2500" dirty="0" smtClean="0"/>
                </a:br>
                <a:r>
                  <a:rPr lang="en-CA" sz="2500" b="1" dirty="0" err="1" smtClean="0"/>
                  <a:t>Malus</a:t>
                </a:r>
                <a:r>
                  <a:rPr lang="en-CA" sz="2500" b="1" dirty="0" smtClean="0"/>
                  <a:t>’ Law</a:t>
                </a:r>
                <a:r>
                  <a:rPr lang="en-CA" sz="2500" dirty="0" smtClean="0"/>
                  <a:t>:</a:t>
                </a:r>
                <a:r>
                  <a:rPr lang="en-CA" sz="2500" b="1" dirty="0" smtClean="0"/>
                  <a:t>  </a:t>
                </a:r>
                <a14:m>
                  <m:oMath xmlns:m="http://schemas.openxmlformats.org/officeDocument/2006/math">
                    <m:r>
                      <a:rPr lang="en-CA" sz="2800" b="1" i="1">
                        <a:latin typeface="Cambria Math"/>
                      </a:rPr>
                      <m:t>𝑰</m:t>
                    </m:r>
                    <m:r>
                      <a:rPr lang="en-CA" sz="2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sz="2800" b="1" i="1">
                            <a:latin typeface="Cambria Math"/>
                          </a:rPr>
                          <m:t>𝟎</m:t>
                        </m:r>
                      </m:sub>
                    </m:sSub>
                    <m:func>
                      <m:funcPr>
                        <m:ctrlPr>
                          <a:rPr lang="en-C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CA" sz="2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CA" sz="2800" b="1" i="1">
                            <a:latin typeface="Cambria Math"/>
                          </a:rPr>
                          <m:t>𝝋</m:t>
                        </m:r>
                      </m:e>
                    </m:func>
                  </m:oMath>
                </a14:m>
                <a:r>
                  <a:rPr lang="en-CA" sz="2500" b="1" dirty="0" smtClean="0"/>
                  <a:t/>
                </a:r>
                <a:br>
                  <a:rPr lang="en-CA" sz="2500" b="1" dirty="0" smtClean="0"/>
                </a:br>
                <a:r>
                  <a:rPr lang="en-CA" sz="25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sz="2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CA" sz="2500" dirty="0" smtClean="0"/>
                  <a:t>is the intensity of light</a:t>
                </a:r>
                <a:br>
                  <a:rPr lang="en-CA" sz="2500" dirty="0" smtClean="0"/>
                </a:br>
                <a:r>
                  <a:rPr lang="en-CA" sz="2500" dirty="0" smtClean="0"/>
                  <a:t>passing through the first filter</a:t>
                </a:r>
                <a:br>
                  <a:rPr lang="en-CA" sz="2500" dirty="0" smtClean="0"/>
                </a:br>
                <a:r>
                  <a:rPr lang="en-CA" sz="2500" dirty="0" smtClean="0"/>
                  <a:t>and </a:t>
                </a:r>
                <a14:m>
                  <m:oMath xmlns:m="http://schemas.openxmlformats.org/officeDocument/2006/math">
                    <m:r>
                      <a:rPr lang="en-CA" sz="2400" b="1" i="1">
                        <a:latin typeface="Cambria Math"/>
                      </a:rPr>
                      <m:t>𝝋</m:t>
                    </m:r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500" dirty="0" smtClean="0"/>
                  <a:t>is the angle between the</a:t>
                </a:r>
                <a:br>
                  <a:rPr lang="en-CA" sz="2500" dirty="0" smtClean="0"/>
                </a:br>
                <a:r>
                  <a:rPr lang="en-CA" sz="2500" dirty="0" smtClean="0"/>
                  <a:t>axes of the two polarizers.</a:t>
                </a:r>
                <a:endParaRPr lang="en-CA" sz="21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627534"/>
                <a:ext cx="8856984" cy="4275957"/>
              </a:xfrm>
              <a:blipFill rotWithShape="1">
                <a:blip r:embed="rId2"/>
                <a:stretch>
                  <a:fillRect l="-1032" t="-18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68" y="2511266"/>
            <a:ext cx="4447036" cy="258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95153"/>
            <a:ext cx="6336704" cy="4224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3075806"/>
            <a:ext cx="94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screen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4146634"/>
            <a:ext cx="75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laser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3786594"/>
            <a:ext cx="6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lens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9099" y="991056"/>
            <a:ext cx="1653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diffraction </a:t>
            </a:r>
            <a:br>
              <a:rPr lang="en-CA" b="1" dirty="0" smtClean="0"/>
            </a:br>
            <a:r>
              <a:rPr lang="en-CA" b="1" dirty="0" smtClean="0"/>
              <a:t>slit assembly</a:t>
            </a:r>
            <a:endParaRPr lang="en-CA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307911" y="1649092"/>
            <a:ext cx="380342" cy="57780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51495" y="4085659"/>
            <a:ext cx="144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diffraction </a:t>
            </a:r>
          </a:p>
          <a:p>
            <a:pPr algn="ctr"/>
            <a:r>
              <a:rPr lang="en-CA" b="1" dirty="0" smtClean="0">
                <a:solidFill>
                  <a:srgbClr val="FFFF00"/>
                </a:solidFill>
              </a:rPr>
              <a:t>gratings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13692"/>
            <a:ext cx="91440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 smtClean="0">
                <a:solidFill>
                  <a:schemeClr val="tx2"/>
                </a:solidFill>
              </a:rPr>
              <a:t>SETUP: DIFFRACTION FROM A SLIT</a:t>
            </a:r>
            <a:endParaRPr lang="en-CA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43558"/>
            <a:ext cx="6264696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3003798"/>
            <a:ext cx="88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screen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2018" y="2783938"/>
            <a:ext cx="1059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FFFF00"/>
                </a:solidFill>
              </a:rPr>
              <a:t>Laser</a:t>
            </a:r>
            <a:br>
              <a:rPr lang="en-CA" b="1" dirty="0" smtClean="0">
                <a:solidFill>
                  <a:srgbClr val="FFFF00"/>
                </a:solidFill>
              </a:rPr>
            </a:br>
            <a:r>
              <a:rPr lang="en-CA" b="1" dirty="0" smtClean="0">
                <a:solidFill>
                  <a:srgbClr val="FFFF00"/>
                </a:solidFill>
              </a:rPr>
              <a:t>(turned </a:t>
            </a:r>
            <a:br>
              <a:rPr lang="en-CA" b="1" dirty="0" smtClean="0">
                <a:solidFill>
                  <a:srgbClr val="FFFF00"/>
                </a:solidFill>
              </a:rPr>
            </a:br>
            <a:r>
              <a:rPr lang="en-CA" b="1" dirty="0" smtClean="0">
                <a:solidFill>
                  <a:srgbClr val="FFFF00"/>
                </a:solidFill>
              </a:rPr>
              <a:t>off)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3943477"/>
            <a:ext cx="63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lens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4229675"/>
            <a:ext cx="80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FFFF00"/>
                </a:solidFill>
              </a:rPr>
              <a:t>white</a:t>
            </a:r>
            <a:br>
              <a:rPr lang="en-CA" b="1" dirty="0" smtClean="0">
                <a:solidFill>
                  <a:srgbClr val="FFFF00"/>
                </a:solidFill>
              </a:rPr>
            </a:br>
            <a:r>
              <a:rPr lang="en-CA" b="1" dirty="0" smtClean="0">
                <a:solidFill>
                  <a:srgbClr val="FFFF00"/>
                </a:solidFill>
              </a:rPr>
              <a:t>light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3507854"/>
            <a:ext cx="104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gratings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3692"/>
            <a:ext cx="91440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 smtClean="0">
                <a:solidFill>
                  <a:schemeClr val="tx2"/>
                </a:solidFill>
              </a:rPr>
              <a:t>SETUP: DISPERSION FROM A GRATING</a:t>
            </a:r>
            <a:endParaRPr lang="en-CA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19623</TotalTime>
  <Words>1073</Words>
  <Application>Microsoft Office PowerPoint</Application>
  <PresentationFormat>On-screen Show (16:9)</PresentationFormat>
  <Paragraphs>115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Office Theme</vt:lpstr>
      <vt:lpstr>Physical Optics</vt:lpstr>
      <vt:lpstr>INTRODUCTION</vt:lpstr>
      <vt:lpstr>INTRODUCTION (cont.)</vt:lpstr>
      <vt:lpstr>DIFFRACTION PATTERN</vt:lpstr>
      <vt:lpstr>DIFFRACTION FROM A SINGLE SLIT</vt:lpstr>
      <vt:lpstr>INTERFERENCE FROM A DOUBLE SLIT</vt:lpstr>
      <vt:lpstr>POLARIZATION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CLEAN UP</vt:lpstr>
      <vt:lpstr>PowerPoint Presentation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optics</dc:title>
  <dc:creator>COE Support</dc:creator>
  <cp:lastModifiedBy>Michael Wong</cp:lastModifiedBy>
  <cp:revision>242</cp:revision>
  <dcterms:created xsi:type="dcterms:W3CDTF">2013-01-04T15:12:26Z</dcterms:created>
  <dcterms:modified xsi:type="dcterms:W3CDTF">2023-03-13T19:20:57Z</dcterms:modified>
</cp:coreProperties>
</file>