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312" r:id="rId4"/>
    <p:sldId id="321" r:id="rId5"/>
    <p:sldId id="313" r:id="rId6"/>
    <p:sldId id="322" r:id="rId7"/>
    <p:sldId id="306" r:id="rId8"/>
    <p:sldId id="320" r:id="rId9"/>
    <p:sldId id="318" r:id="rId10"/>
    <p:sldId id="316" r:id="rId11"/>
    <p:sldId id="319" r:id="rId12"/>
    <p:sldId id="324" r:id="rId13"/>
    <p:sldId id="32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68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Comments</a:t>
            </a:r>
            <a:r>
              <a:rPr lang="en-CA" baseline="0"/>
              <a:t> for TAs: leave this slide on the TV monitors when you are not using them for teaching. </a:t>
            </a:r>
            <a:endParaRPr lang="en-CA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83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ottawa.brightspace.com/d2l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youtube.com/v/ZE8s9Zzjh8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lctool.org/CALC/chem/c_thermo/ideal_g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0" y="199568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83518"/>
            <a:ext cx="8280000" cy="1102519"/>
          </a:xfrm>
        </p:spPr>
        <p:txBody>
          <a:bodyPr>
            <a:normAutofit/>
          </a:bodyPr>
          <a:lstStyle/>
          <a:p>
            <a:r>
              <a:rPr lang="fr-CA" sz="4800" b="1" dirty="0">
                <a:solidFill>
                  <a:schemeClr val="tx2"/>
                </a:solidFill>
              </a:rPr>
              <a:t>Loi des gaz parfaits</a:t>
            </a:r>
            <a:endParaRPr lang="fr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9752" y="2139702"/>
            <a:ext cx="6400800" cy="2089398"/>
          </a:xfrm>
        </p:spPr>
        <p:txBody>
          <a:bodyPr>
            <a:normAutofit lnSpcReduction="10000"/>
          </a:bodyPr>
          <a:lstStyle/>
          <a:p>
            <a:r>
              <a:rPr lang="fr-CA" sz="2700" dirty="0"/>
              <a:t>Laboratoires de physique de 1</a:t>
            </a:r>
            <a:r>
              <a:rPr lang="fr-CA" sz="2700" baseline="30000" dirty="0"/>
              <a:t>ère</a:t>
            </a:r>
            <a:r>
              <a:rPr lang="fr-CA" sz="2700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3"/>
              </a:rPr>
              <a:t>https://uottawa.brightspace.com/d2l/home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23678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4">
                    <a:lumMod val="50000"/>
                  </a:schemeClr>
                </a:solidFill>
              </a:rPr>
              <a:t>Pression</a:t>
            </a:r>
            <a:endParaRPr lang="fr-CA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923678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4">
                    <a:lumMod val="50000"/>
                  </a:schemeClr>
                </a:solidFill>
              </a:rPr>
              <a:t>Température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4080" y="3848149"/>
            <a:ext cx="17198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4">
                    <a:lumMod val="50000"/>
                  </a:schemeClr>
                </a:solidFill>
              </a:rPr>
              <a:t>Constante des gaz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4040" y="2211710"/>
            <a:ext cx="15037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4">
                    <a:lumMod val="50000"/>
                  </a:schemeClr>
                </a:solidFill>
              </a:rPr>
              <a:t>Nombre de moles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3848149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4">
                    <a:lumMod val="50000"/>
                  </a:schemeClr>
                </a:solidFill>
              </a:rPr>
              <a:t>Volume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hape 24"/>
              <p:cNvSpPr txBox="1">
                <a:spLocks noGrp="1"/>
              </p:cNvSpPr>
              <p:nvPr/>
            </p:nvSpPr>
            <p:spPr>
              <a:xfrm>
                <a:off x="107504" y="-452586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b" anchorCtr="0">
                <a:no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indent="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L="0" marR="0" indent="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vl="0" rtl="0">
                  <a:buNone/>
                </a:pPr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 montage pour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</m:oMath>
                </a14:m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vs. 1/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𝑉</m:t>
                    </m:r>
                  </m:oMath>
                </a14:m>
                <a:r>
                  <a:rPr lang="en" i="1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et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</m:oMath>
                </a14:m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vs.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𝑛</m:t>
                    </m:r>
                  </m:oMath>
                </a14:m>
                <a:endParaRPr lang="en" i="1" dirty="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Shape 24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-452586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 b="-165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41"/>
          <p:cNvSpPr/>
          <p:nvPr/>
        </p:nvSpPr>
        <p:spPr>
          <a:xfrm>
            <a:off x="2483768" y="627534"/>
            <a:ext cx="6548858" cy="43646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08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CA" b="1" u="sng" dirty="0">
                    <a:solidFill>
                      <a:schemeClr val="tx2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fr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fr-CA" b="1" i="1" u="sng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  <a:blipFill>
                <a:blip r:embed="rId2"/>
                <a:stretch>
                  <a:fillRect t="-9220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89552"/>
            <a:ext cx="8928992" cy="4446494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Pour cette section, vous utiliserez le même montage qu’à la partie 2 (pression vs. volume).</a:t>
            </a:r>
          </a:p>
          <a:p>
            <a:r>
              <a:rPr lang="fr-CA" b="1" dirty="0"/>
              <a:t>Notez: 1 </a:t>
            </a:r>
            <a:r>
              <a:rPr lang="fr-CA" b="1" i="1" dirty="0"/>
              <a:t>bouffée </a:t>
            </a:r>
            <a:r>
              <a:rPr lang="fr-CA" b="1" dirty="0"/>
              <a:t>= 3 </a:t>
            </a:r>
            <a:r>
              <a:rPr lang="fr-CA" b="1" dirty="0" err="1"/>
              <a:t>mL</a:t>
            </a:r>
            <a:endParaRPr lang="fr-CA" b="1" dirty="0"/>
          </a:p>
          <a:p>
            <a:r>
              <a:rPr lang="fr-CA" dirty="0"/>
              <a:t>Déconnectez la seringue et ajustez le piston de façon à ce que </a:t>
            </a:r>
            <a:r>
              <a:rPr lang="fr-CA" i="1" dirty="0"/>
              <a:t>V</a:t>
            </a:r>
            <a:r>
              <a:rPr lang="fr-CA" dirty="0"/>
              <a:t> = 1 </a:t>
            </a:r>
            <a:r>
              <a:rPr lang="fr-CA" i="1" dirty="0"/>
              <a:t>bouffée. </a:t>
            </a:r>
            <a:r>
              <a:rPr lang="fr-CA" dirty="0"/>
              <a:t>Reconnectez la seringue et ajustez le volume à 10 </a:t>
            </a:r>
            <a:r>
              <a:rPr lang="fr-CA" dirty="0" err="1"/>
              <a:t>mL</a:t>
            </a:r>
            <a:r>
              <a:rPr lang="fr-CA" dirty="0"/>
              <a:t>. Enregistrez la pression.</a:t>
            </a:r>
          </a:p>
          <a:p>
            <a:r>
              <a:rPr lang="fr-CA" dirty="0"/>
              <a:t>Augmentez le nombre de </a:t>
            </a:r>
            <a:r>
              <a:rPr lang="fr-CA" i="1" dirty="0"/>
              <a:t>bouffées</a:t>
            </a:r>
            <a:r>
              <a:rPr lang="fr-CA" dirty="0"/>
              <a:t> par 1 et répétez la mesure jusqu’à un total de 6 </a:t>
            </a:r>
            <a:r>
              <a:rPr lang="fr-CA" i="1" dirty="0"/>
              <a:t>bouffées</a:t>
            </a:r>
            <a:r>
              <a:rPr lang="fr-CA" dirty="0"/>
              <a:t>. Rappelez-vous de réajuster la </a:t>
            </a:r>
            <a:r>
              <a:rPr lang="fr-CA" b="1" dirty="0"/>
              <a:t>pression à un volume constant de 10 </a:t>
            </a:r>
            <a:r>
              <a:rPr lang="fr-CA" b="1" dirty="0" err="1"/>
              <a:t>mL</a:t>
            </a:r>
            <a:r>
              <a:rPr lang="fr-CA" b="1" dirty="0"/>
              <a:t> à chaque fois que vous reconnectez la seringue</a:t>
            </a:r>
            <a:r>
              <a:rPr lang="fr-CA" dirty="0"/>
              <a:t>.</a:t>
            </a:r>
          </a:p>
          <a:p>
            <a:r>
              <a:rPr lang="fr-CA" dirty="0"/>
              <a:t>Préparez votre graphique de la pression vs. # bouffées.</a:t>
            </a:r>
          </a:p>
        </p:txBody>
      </p:sp>
    </p:spTree>
    <p:extLst>
      <p:ext uri="{BB962C8B-B14F-4D97-AF65-F5344CB8AC3E}">
        <p14:creationId xmlns:p14="http://schemas.microsoft.com/office/powerpoint/2010/main" val="396231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GRAPHIQUES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4353948"/>
          </a:xfrm>
        </p:spPr>
        <p:txBody>
          <a:bodyPr>
            <a:normAutofit/>
          </a:bodyPr>
          <a:lstStyle/>
          <a:p>
            <a:r>
              <a:rPr lang="fr-FR" dirty="0"/>
              <a:t>Il y a trois graphiques à créer et à soumettre. Utilisez l'outil « soumission des graphiques » en bas de la page d'expérience dans </a:t>
            </a:r>
            <a:r>
              <a:rPr lang="fr-FR" dirty="0" err="1"/>
              <a:t>Brightspace</a:t>
            </a:r>
            <a:r>
              <a:rPr lang="fr-FR" dirty="0"/>
              <a:t>.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E3AB2-FB16-0EBC-3657-1184A768C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26623"/>
            <a:ext cx="5688632" cy="28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496" y="123478"/>
            <a:ext cx="2808312" cy="648072"/>
          </a:xfrm>
        </p:spPr>
        <p:txBody>
          <a:bodyPr>
            <a:normAutofit/>
          </a:bodyPr>
          <a:lstStyle/>
          <a:p>
            <a:r>
              <a:rPr lang="fr-CA" sz="3600" b="1" u="sng" dirty="0">
                <a:solidFill>
                  <a:schemeClr val="tx2"/>
                </a:solidFill>
              </a:rPr>
              <a:t>NETTOYAGE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897564"/>
            <a:ext cx="5112568" cy="4104456"/>
          </a:xfrm>
        </p:spPr>
        <p:txBody>
          <a:bodyPr>
            <a:normAutofit fontScale="55000" lnSpcReduction="20000"/>
          </a:bodyPr>
          <a:lstStyle/>
          <a:p>
            <a:r>
              <a:rPr lang="fr-CA"/>
              <a:t>Éteignez l’ordinateur</a:t>
            </a:r>
            <a:r>
              <a:rPr lang="fr-CA" dirty="0"/>
              <a:t>. </a:t>
            </a:r>
            <a:r>
              <a:rPr lang="fr-CA" b="1" dirty="0"/>
              <a:t>N’oubliez pas votre clé USB.</a:t>
            </a:r>
          </a:p>
          <a:p>
            <a:r>
              <a:rPr lang="fr-CA" dirty="0"/>
              <a:t>Assurez-vous d’</a:t>
            </a:r>
            <a:r>
              <a:rPr lang="fr-CA" b="1" dirty="0"/>
              <a:t>éteindre et de débrancher la plaque chauffante.</a:t>
            </a:r>
          </a:p>
          <a:p>
            <a:r>
              <a:rPr lang="fr-CA" dirty="0"/>
              <a:t>Conservez l’eau dans le bécher pour les prochains étudiants.</a:t>
            </a:r>
          </a:p>
          <a:p>
            <a:r>
              <a:rPr lang="fr-CA" b="1" dirty="0"/>
              <a:t>Reconnectez la sonde de pression au montage avec l’ampoule de verre</a:t>
            </a:r>
            <a:r>
              <a:rPr lang="fr-CA" dirty="0"/>
              <a:t> comme elle l’était au début de la séance de laboratoire.</a:t>
            </a:r>
          </a:p>
          <a:p>
            <a:r>
              <a:rPr lang="fr-CA" dirty="0"/>
              <a:t>Recyclez vos papiers brouillons et disposez de vos déchets. Laissez votre poste de travail aussi propre que possible.</a:t>
            </a:r>
          </a:p>
          <a:p>
            <a:r>
              <a:rPr lang="fr-CA" dirty="0"/>
              <a:t>Replacez votre moniteur, clavier et souris. SVP replacez votre chaise sous la table avant de quitter.</a:t>
            </a:r>
          </a:p>
          <a:p>
            <a:r>
              <a:rPr lang="fr-CA" dirty="0"/>
              <a:t>Merci!</a:t>
            </a:r>
            <a:endParaRPr lang="fr-CA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125219"/>
            <a:ext cx="352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u="sng" dirty="0">
                <a:solidFill>
                  <a:schemeClr val="tx2"/>
                </a:solidFill>
              </a:rPr>
              <a:t>DATE DE REMISE</a:t>
            </a:r>
            <a:endParaRPr lang="fr-CA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36096" y="843558"/>
            <a:ext cx="3600401" cy="429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/>
              <a:t>Ce rapport est du à la fin de la séance de laboratoire, </a:t>
            </a:r>
            <a:r>
              <a:rPr lang="fr-CA" sz="1800"/>
              <a:t>c’est-à-dire </a:t>
            </a:r>
            <a:br>
              <a:rPr lang="fr-CA" sz="1800"/>
            </a:br>
            <a:r>
              <a:rPr lang="fr-CA" sz="1800">
                <a:solidFill>
                  <a:srgbClr val="FF0000"/>
                </a:solidFill>
              </a:rPr>
              <a:t>à </a:t>
            </a:r>
            <a:r>
              <a:rPr lang="fr-CA" sz="1800" dirty="0">
                <a:solidFill>
                  <a:srgbClr val="FF0000"/>
                </a:solidFill>
              </a:rPr>
              <a:t>12h50 ou 17h20</a:t>
            </a:r>
            <a:r>
              <a:rPr lang="fr-CA" sz="1800" dirty="0"/>
              <a:t>.</a:t>
            </a:r>
          </a:p>
          <a:p>
            <a:pPr marL="0" indent="0">
              <a:buNone/>
            </a:pPr>
            <a:r>
              <a:rPr lang="fr-CA" sz="1800" dirty="0"/>
              <a:t/>
            </a:r>
            <a:br>
              <a:rPr lang="fr-CA" sz="1800" dirty="0"/>
            </a:br>
            <a:r>
              <a:rPr lang="fr-CA" sz="1800" dirty="0"/>
              <a:t/>
            </a:r>
            <a:br>
              <a:rPr lang="fr-CA" sz="1800" dirty="0"/>
            </a:br>
            <a:r>
              <a:rPr lang="fr-CA" sz="1800" dirty="0"/>
              <a:t/>
            </a:r>
            <a:br>
              <a:rPr lang="fr-CA" sz="1800" dirty="0"/>
            </a:br>
            <a:r>
              <a:rPr lang="fr-CA" sz="1800" dirty="0"/>
              <a:t> </a:t>
            </a:r>
            <a:br>
              <a:rPr lang="fr-CA" sz="1800" dirty="0"/>
            </a:br>
            <a:endParaRPr lang="fr-CA" sz="1800" dirty="0"/>
          </a:p>
          <a:p>
            <a:pPr marL="0" indent="0">
              <a:buNone/>
            </a:pPr>
            <a:r>
              <a:rPr lang="fr-CA" sz="1800" dirty="0"/>
              <a:t>N’oubliez pas de faire votre test pré-</a:t>
            </a:r>
            <a:r>
              <a:rPr lang="fr-CA" sz="1800" dirty="0" err="1"/>
              <a:t>lab</a:t>
            </a:r>
            <a:r>
              <a:rPr lang="fr-CA" sz="1800" dirty="0"/>
              <a:t> pour la prochaine expérience</a:t>
            </a:r>
            <a:r>
              <a:rPr lang="en-US" sz="1800" dirty="0"/>
              <a:t>!</a:t>
            </a:r>
            <a:endParaRPr lang="en-CA" sz="1800" dirty="0">
              <a:solidFill>
                <a:srgbClr val="FF0000"/>
              </a:solidFill>
            </a:endParaRPr>
          </a:p>
          <a:p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5508104" y="2427734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u="sng" dirty="0">
                <a:solidFill>
                  <a:schemeClr val="tx2"/>
                </a:solidFill>
              </a:rPr>
              <a:t>PRÉ-LAB</a:t>
            </a:r>
            <a:endParaRPr lang="fr-CA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20072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20072" y="2283718"/>
            <a:ext cx="3923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9542"/>
                <a:ext cx="8856984" cy="435648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/>
                  <a:t>Durant cette expérience, vous étudierez la relation la pression et plusieurs autres variables (température, volume, nombre de molécules de gaz) qui affectent la pression dans un système clos.</a:t>
                </a:r>
              </a:p>
              <a:p>
                <a:r>
                  <a:rPr lang="fr-CA" dirty="0"/>
                  <a:t>Vous utiliserez l’équation d’état des gaz parfaits:						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𝑷𝑽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𝒏𝑹𝑻</m:t>
                    </m:r>
                  </m:oMath>
                </a14:m>
                <a:r>
                  <a:rPr lang="fr-CA" b="1" i="1" dirty="0"/>
                  <a:t/>
                </a:r>
                <a:br>
                  <a:rPr lang="fr-CA" b="1" i="1" dirty="0"/>
                </a:br>
                <a:endParaRPr lang="fr-CA" b="1" i="1" dirty="0"/>
              </a:p>
              <a:p>
                <a:pPr marL="0" indent="0">
                  <a:buNone/>
                </a:pPr>
                <a:endParaRPr lang="fr-CA" dirty="0"/>
              </a:p>
              <a:p>
                <a:endParaRPr lang="fr-CA" dirty="0"/>
              </a:p>
              <a:p>
                <a:r>
                  <a:rPr lang="fr-CA" dirty="0"/>
                  <a:t>Vous devriez également vous rappeler que:</a:t>
                </a:r>
              </a:p>
              <a:p>
                <a:pPr marL="400050" lvl="1" indent="0">
                  <a:buNone/>
                </a:pPr>
                <a:r>
                  <a:rPr lang="fr-CA" i="1" dirty="0"/>
                  <a:t>Une mole de n’importe quel gaz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0" dirty="0" smtClean="0">
                            <a:latin typeface="Cambria Math" panose="02040503050406030204" pitchFamily="18" charset="0"/>
                          </a:rPr>
                          <m:t>𝐦𝐨𝐥</m:t>
                        </m:r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i="1" dirty="0"/>
                  <a:t>occupe le même volume </a:t>
                </a:r>
                <a:br>
                  <a:rPr lang="fr-CA" i="1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i="1" dirty="0"/>
                  <a:t>à pression et température normales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𝟎𝟏𝟑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CA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>
                            <a:latin typeface="Cambria Math" panose="02040503050406030204" pitchFamily="18" charset="0"/>
                          </a:rPr>
                          <m:t>𝐏𝐚</m:t>
                        </m:r>
                      </m:e>
                    </m:d>
                    <m:r>
                      <a:rPr lang="en-CA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i="1" dirty="0"/>
                  <a:t>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𝟐𝟕𝟑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>
                            <a:latin typeface="Cambria Math" panose="02040503050406030204" pitchFamily="18" charset="0"/>
                          </a:rPr>
                          <m:t>𝐊</m:t>
                        </m:r>
                        <m:r>
                          <a:rPr lang="en-CA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CA" b="1" i="1">
                            <a:latin typeface="Cambria Math" panose="02040503050406030204" pitchFamily="18" charset="0"/>
                          </a:rPr>
                          <m:t> °</m:t>
                        </m:r>
                        <m:r>
                          <a:rPr lang="en-CA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</m:oMath>
                </a14:m>
                <a:r>
                  <a:rPr lang="fr-CA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9542"/>
                <a:ext cx="8856984" cy="4356484"/>
              </a:xfrm>
              <a:blipFill>
                <a:blip r:embed="rId2"/>
                <a:stretch>
                  <a:fillRect l="-1032" t="-2661" r="-1583" b="-204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2369081"/>
                <a:ext cx="856895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500" dirty="0"/>
                  <a:t>où </a:t>
                </a:r>
                <a14:m>
                  <m:oMath xmlns:m="http://schemas.openxmlformats.org/officeDocument/2006/math">
                    <m:r>
                      <a:rPr lang="fr-CA" sz="25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CA" sz="2500" dirty="0"/>
                  <a:t> est la pression, </a:t>
                </a:r>
                <a14:m>
                  <m:oMath xmlns:m="http://schemas.openxmlformats.org/officeDocument/2006/math">
                    <m:r>
                      <a:rPr lang="fr-CA" sz="25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fr-CA" sz="2500" dirty="0"/>
                  <a:t> est le volume, </a:t>
                </a:r>
                <a14:m>
                  <m:oMath xmlns:m="http://schemas.openxmlformats.org/officeDocument/2006/math">
                    <m:r>
                      <a:rPr lang="fr-CA" sz="25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CA" sz="2500" dirty="0"/>
                  <a:t> est le nombre de moles, </a:t>
                </a:r>
                <a14:m>
                  <m:oMath xmlns:m="http://schemas.openxmlformats.org/officeDocument/2006/math">
                    <m:r>
                      <a:rPr lang="fr-CA" sz="25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CA" sz="2500" dirty="0"/>
                  <a:t> est la constante universelle des gaz, et </a:t>
                </a:r>
                <a14:m>
                  <m:oMath xmlns:m="http://schemas.openxmlformats.org/officeDocument/2006/math">
                    <m:r>
                      <a:rPr lang="fr-CA" sz="2500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CA" sz="2500" dirty="0"/>
                  <a:t> est la température.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69081"/>
                <a:ext cx="8568952" cy="1138773"/>
              </a:xfrm>
              <a:prstGeom prst="rect">
                <a:avLst/>
              </a:prstGeom>
              <a:blipFill>
                <a:blip r:embed="rId3"/>
                <a:stretch>
                  <a:fillRect l="-1210" t="-4301" r="-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1470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OBJECTIFS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79562"/>
            <a:ext cx="8928992" cy="4284476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Obtenir des données pour un échantillon d’air dans un système fermé:</a:t>
            </a:r>
            <a:br>
              <a:rPr lang="fr-CA" dirty="0"/>
            </a:br>
            <a:r>
              <a:rPr lang="fr-CA" dirty="0"/>
              <a:t>1) pression vs. volume</a:t>
            </a:r>
            <a:br>
              <a:rPr lang="fr-CA" dirty="0"/>
            </a:br>
            <a:r>
              <a:rPr lang="fr-CA" dirty="0"/>
              <a:t>2) pression vs. nombre de moles</a:t>
            </a:r>
            <a:br>
              <a:rPr lang="fr-CA" dirty="0"/>
            </a:br>
            <a:r>
              <a:rPr lang="fr-CA" dirty="0"/>
              <a:t>3) pression vs. température</a:t>
            </a:r>
          </a:p>
          <a:p>
            <a:r>
              <a:rPr lang="fr-CA" dirty="0"/>
              <a:t>Déterminer la relation entre ces variables et formuler une expression unique reliant ces variables.</a:t>
            </a:r>
          </a:p>
          <a:p>
            <a:r>
              <a:rPr lang="fr-CA" dirty="0"/>
              <a:t>Déterminer si l’air se comporte comme un gaz parfait.</a:t>
            </a:r>
          </a:p>
          <a:p>
            <a:r>
              <a:rPr lang="fr-CA" dirty="0"/>
              <a:t>Déterminer la valeur du zéro absolu de température.</a:t>
            </a:r>
          </a:p>
        </p:txBody>
      </p:sp>
    </p:spTree>
    <p:extLst>
      <p:ext uri="{BB962C8B-B14F-4D97-AF65-F5344CB8AC3E}">
        <p14:creationId xmlns:p14="http://schemas.microsoft.com/office/powerpoint/2010/main" val="68830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1470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CONSIGNES DE SÉCURITÉ!!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79562"/>
            <a:ext cx="8928992" cy="4284476"/>
          </a:xfrm>
        </p:spPr>
        <p:txBody>
          <a:bodyPr>
            <a:normAutofit/>
          </a:bodyPr>
          <a:lstStyle/>
          <a:p>
            <a:r>
              <a:rPr lang="fr-CA" dirty="0"/>
              <a:t>Vous travaillerez avec de l’eau </a:t>
            </a:r>
            <a:r>
              <a:rPr lang="fr-CA" b="1" dirty="0"/>
              <a:t>près du point d’ébullition </a:t>
            </a:r>
            <a:r>
              <a:rPr lang="fr-CA" dirty="0"/>
              <a:t>durant cette expérience.</a:t>
            </a:r>
          </a:p>
          <a:p>
            <a:pPr lvl="1"/>
            <a:r>
              <a:rPr lang="fr-CA" b="1" dirty="0"/>
              <a:t>SVP portez des gants </a:t>
            </a:r>
            <a:r>
              <a:rPr lang="fr-CA" dirty="0"/>
              <a:t>si vous devez manipuler des objets chauds.</a:t>
            </a:r>
          </a:p>
          <a:p>
            <a:r>
              <a:rPr lang="fr-CA" dirty="0"/>
              <a:t>SVP </a:t>
            </a:r>
            <a:r>
              <a:rPr lang="fr-CA" b="1" dirty="0"/>
              <a:t>éteindre la plaque chauffante quand vous ne l’utiliser plus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Éteignez la plaque si l’eau commence à bouillir avant la fin de votre acquisition de données.</a:t>
            </a:r>
          </a:p>
        </p:txBody>
      </p:sp>
    </p:spTree>
    <p:extLst>
      <p:ext uri="{BB962C8B-B14F-4D97-AF65-F5344CB8AC3E}">
        <p14:creationId xmlns:p14="http://schemas.microsoft.com/office/powerpoint/2010/main" val="124961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3322712" cy="8572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u="sng" dirty="0">
                    <a:solidFill>
                      <a:schemeClr val="tx2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fr-CA" b="1" i="1" u="sng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3322712" cy="857250"/>
              </a:xfrm>
              <a:blipFill>
                <a:blip r:embed="rId2"/>
                <a:stretch>
                  <a:fillRect t="-9220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89552"/>
                <a:ext cx="4032448" cy="444649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/>
                  <a:t>Remplissez le bécher d’eau jusqu’à la marque de 350 </a:t>
                </a:r>
                <a:r>
                  <a:rPr lang="fr-CA" dirty="0" err="1"/>
                  <a:t>mL</a:t>
                </a:r>
                <a:r>
                  <a:rPr lang="fr-CA" dirty="0"/>
                  <a:t>.</a:t>
                </a:r>
              </a:p>
              <a:p>
                <a:r>
                  <a:rPr lang="fr-CA" dirty="0"/>
                  <a:t>Vos valeurs initiales devraient être près de:</a:t>
                </a:r>
                <a:br>
                  <a:rPr lang="fr-CA" dirty="0"/>
                </a:b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22 °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, 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kPa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fr-CA" dirty="0"/>
                  <a:t>Réduisez la pression entre 50 et 60 kPa avant de commencer. </a:t>
                </a:r>
                <a:br>
                  <a:rPr lang="fr-CA" dirty="0"/>
                </a:br>
                <a:r>
                  <a:rPr lang="fr-CA" dirty="0"/>
                  <a:t>PHOTOS ET VIDEO SUR LES PROCHAINES PAGES.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89552"/>
                <a:ext cx="4032448" cy="4446494"/>
              </a:xfrm>
              <a:blipFill>
                <a:blip r:embed="rId3"/>
                <a:stretch>
                  <a:fillRect l="-2572" t="-2881" r="-12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4" y="411510"/>
            <a:ext cx="5144400" cy="44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hape 24"/>
              <p:cNvSpPr txBox="1">
                <a:spLocks noGrp="1"/>
              </p:cNvSpPr>
              <p:nvPr/>
            </p:nvSpPr>
            <p:spPr>
              <a:xfrm>
                <a:off x="-540568" y="852686"/>
                <a:ext cx="3096344" cy="11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b" anchorCtr="0">
                <a:noAutofit/>
              </a:bodyPr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indent="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L="0" marR="0" indent="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indent="228600" algn="l" rtl="0">
                  <a:spcBef>
                    <a:spcPts val="0"/>
                  </a:spcBef>
                  <a:buClr>
                    <a:schemeClr val="dk1"/>
                  </a:buClr>
                  <a:buSzPct val="100000"/>
                  <a:buFont typeface="Arial"/>
                  <a:buNone/>
                  <a:defRPr sz="3600" b="1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vl="0" algn="ctr" rtl="0">
                  <a:buNone/>
                </a:pPr>
                <a:r>
                  <a:rPr lang="en-CA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</a:t>
                </a:r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montage</a:t>
                </a:r>
                <a:b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pour</a:t>
                </a:r>
                <a:b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</m:oMath>
                </a14:m>
                <a:r>
                  <a:rPr lang="en" dirty="0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vs. </a:t>
                </a:r>
                <a14:m>
                  <m:oMath xmlns:m="http://schemas.openxmlformats.org/officeDocument/2006/math">
                    <m:r>
                      <a:rPr lang="en" i="1" dirty="0" smtClean="0">
                        <a:solidFill>
                          <a:srgbClr val="1155CC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𝑇</m:t>
                    </m:r>
                  </m:oMath>
                </a14:m>
                <a:endParaRPr lang="en" i="1" dirty="0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1" name="Shape 24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568" y="852686"/>
                <a:ext cx="3096344" cy="1143000"/>
              </a:xfrm>
              <a:prstGeom prst="rect">
                <a:avLst/>
              </a:prstGeom>
              <a:blipFill>
                <a:blip r:embed="rId2"/>
                <a:stretch>
                  <a:fillRect t="-64706" b="-165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hape 23"/>
          <p:cNvSpPr/>
          <p:nvPr/>
        </p:nvSpPr>
        <p:spPr>
          <a:xfrm>
            <a:off x="2282208" y="555526"/>
            <a:ext cx="6802188" cy="45365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" name="Shape 25"/>
          <p:cNvSpPr txBox="1"/>
          <p:nvPr/>
        </p:nvSpPr>
        <p:spPr>
          <a:xfrm>
            <a:off x="3053886" y="2128146"/>
            <a:ext cx="1518114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Gants</a:t>
            </a:r>
          </a:p>
        </p:txBody>
      </p:sp>
      <p:sp>
        <p:nvSpPr>
          <p:cNvPr id="14" name="Shape 26"/>
          <p:cNvSpPr txBox="1"/>
          <p:nvPr/>
        </p:nvSpPr>
        <p:spPr>
          <a:xfrm>
            <a:off x="3447620" y="4119597"/>
            <a:ext cx="1518114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Seringues</a:t>
            </a:r>
          </a:p>
        </p:txBody>
      </p:sp>
      <p:sp>
        <p:nvSpPr>
          <p:cNvPr id="15" name="Shape 27"/>
          <p:cNvSpPr txBox="1"/>
          <p:nvPr/>
        </p:nvSpPr>
        <p:spPr>
          <a:xfrm>
            <a:off x="5139010" y="3867894"/>
            <a:ext cx="2025278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Plaque chauffante et montage avec ampoule de verre</a:t>
            </a:r>
          </a:p>
        </p:txBody>
      </p:sp>
      <p:sp>
        <p:nvSpPr>
          <p:cNvPr id="16" name="Shape 28"/>
          <p:cNvSpPr txBox="1"/>
          <p:nvPr/>
        </p:nvSpPr>
        <p:spPr>
          <a:xfrm>
            <a:off x="6981203" y="4332361"/>
            <a:ext cx="2271318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Sonde de température</a:t>
            </a:r>
          </a:p>
        </p:txBody>
      </p:sp>
      <p:sp>
        <p:nvSpPr>
          <p:cNvPr id="17" name="Shape 29"/>
          <p:cNvSpPr txBox="1"/>
          <p:nvPr/>
        </p:nvSpPr>
        <p:spPr>
          <a:xfrm>
            <a:off x="4388915" y="976018"/>
            <a:ext cx="2271318" cy="39636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Sonde de pression</a:t>
            </a:r>
          </a:p>
        </p:txBody>
      </p:sp>
    </p:spTree>
    <p:extLst>
      <p:ext uri="{BB962C8B-B14F-4D97-AF65-F5344CB8AC3E}">
        <p14:creationId xmlns:p14="http://schemas.microsoft.com/office/powerpoint/2010/main" val="179102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"/>
          <p:cNvSpPr txBox="1">
            <a:spLocks noGrp="1"/>
          </p:cNvSpPr>
          <p:nvPr/>
        </p:nvSpPr>
        <p:spPr>
          <a:xfrm>
            <a:off x="107504" y="1068710"/>
            <a:ext cx="2808312" cy="1575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Comment réduire la pression initiale</a:t>
            </a:r>
          </a:p>
        </p:txBody>
      </p:sp>
      <p:sp>
        <p:nvSpPr>
          <p:cNvPr id="4" name="Shape 34">
            <a:hlinkClick r:id="rId2"/>
          </p:cNvPr>
          <p:cNvSpPr/>
          <p:nvPr/>
        </p:nvSpPr>
        <p:spPr>
          <a:xfrm>
            <a:off x="2915816" y="411510"/>
            <a:ext cx="6096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90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u="sng" dirty="0">
                    <a:solidFill>
                      <a:schemeClr val="tx2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CA" b="1" u="sng" dirty="0">
                    <a:solidFill>
                      <a:schemeClr val="tx2"/>
                    </a:solidFill>
                  </a:rPr>
                  <a:t> (suite)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  <a:blipFill>
                <a:blip r:embed="rId2"/>
                <a:stretch>
                  <a:fillRect t="-9220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89552"/>
            <a:ext cx="8928992" cy="4446494"/>
          </a:xfrm>
        </p:spPr>
        <p:txBody>
          <a:bodyPr>
            <a:normAutofit/>
          </a:bodyPr>
          <a:lstStyle/>
          <a:p>
            <a:r>
              <a:rPr lang="fr-CA" dirty="0"/>
              <a:t>Ajustez le temps d’acquisition à 600 s.</a:t>
            </a:r>
          </a:p>
          <a:p>
            <a:r>
              <a:rPr lang="fr-CA" dirty="0"/>
              <a:t>Allumez la plaque chauffante au maximum et attendez que la température augmente d’environ 5 °C avant de débuter l’acquisition.</a:t>
            </a:r>
          </a:p>
          <a:p>
            <a:r>
              <a:rPr lang="fr-CA" dirty="0"/>
              <a:t>Assurez-vous de arrêter l’acquisition si l’eau commence à bouillir avant la fin des 600 s.</a:t>
            </a:r>
          </a:p>
          <a:p>
            <a:r>
              <a:rPr lang="fr-CA" dirty="0"/>
              <a:t>Préparez votre graphique de pression vs. température.</a:t>
            </a:r>
          </a:p>
        </p:txBody>
      </p:sp>
    </p:spTree>
    <p:extLst>
      <p:ext uri="{BB962C8B-B14F-4D97-AF65-F5344CB8AC3E}">
        <p14:creationId xmlns:p14="http://schemas.microsoft.com/office/powerpoint/2010/main" val="411771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36562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CA" b="1" u="sng" dirty="0">
                    <a:solidFill>
                      <a:schemeClr val="tx2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fr-CA" b="1" i="1" u="sng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fr-CA" b="1" i="1" u="sng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36562"/>
                <a:ext cx="8229600" cy="857250"/>
              </a:xfrm>
              <a:blipFill>
                <a:blip r:embed="rId2"/>
                <a:stretch>
                  <a:fillRect t="-8511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83518"/>
            <a:ext cx="8928992" cy="468052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Attachez la seringue 20 </a:t>
            </a:r>
            <a:r>
              <a:rPr lang="fr-CA" dirty="0" err="1"/>
              <a:t>mL</a:t>
            </a:r>
            <a:r>
              <a:rPr lang="fr-CA" dirty="0"/>
              <a:t> au senseur de pression.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Utilisez le mode “</a:t>
            </a:r>
            <a:r>
              <a:rPr lang="fr-CA" dirty="0" err="1"/>
              <a:t>Events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Entry” pour enregistrer vos données. Utilisez l’option de </a:t>
            </a:r>
            <a:r>
              <a:rPr lang="fr-CA" b="1" dirty="0" err="1"/>
              <a:t>moyennage</a:t>
            </a:r>
            <a:r>
              <a:rPr lang="fr-CA" b="1" dirty="0"/>
              <a:t> sur 10s</a:t>
            </a:r>
            <a:r>
              <a:rPr lang="fr-CA" dirty="0"/>
              <a:t>..</a:t>
            </a:r>
          </a:p>
          <a:p>
            <a:r>
              <a:rPr lang="fr-CA" dirty="0"/>
              <a:t>Enregistrez la pression à chaque incrément de 2 </a:t>
            </a:r>
            <a:r>
              <a:rPr lang="fr-CA" dirty="0" err="1"/>
              <a:t>mL</a:t>
            </a:r>
            <a:r>
              <a:rPr lang="fr-CA" dirty="0"/>
              <a:t> alors que vous variez le volume de 10 à 20 </a:t>
            </a:r>
            <a:r>
              <a:rPr lang="fr-CA" dirty="0" err="1"/>
              <a:t>mL</a:t>
            </a:r>
            <a:r>
              <a:rPr lang="fr-CA" dirty="0"/>
              <a:t>. Répétez de 20 à 10 </a:t>
            </a:r>
            <a:r>
              <a:rPr lang="fr-CA" dirty="0" err="1"/>
              <a:t>mL</a:t>
            </a:r>
            <a:r>
              <a:rPr lang="fr-CA" dirty="0"/>
              <a:t>.</a:t>
            </a:r>
          </a:p>
          <a:p>
            <a:r>
              <a:rPr lang="fr-CA" dirty="0"/>
              <a:t>Préparez votre graphique de la pression vs. l’inverse du volume.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15566"/>
            <a:ext cx="6573600" cy="136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16621</TotalTime>
  <Words>843</Words>
  <Application>Microsoft Office PowerPoint</Application>
  <PresentationFormat>On-screen Show (16:9)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Loi des gaz parfaits</vt:lpstr>
      <vt:lpstr>INTRODUCTION</vt:lpstr>
      <vt:lpstr>OBJECTIFS</vt:lpstr>
      <vt:lpstr>CONSIGNES DE SÉCURITÉ!!</vt:lpstr>
      <vt:lpstr>P vs. T</vt:lpstr>
      <vt:lpstr>PowerPoint Presentation</vt:lpstr>
      <vt:lpstr>PowerPoint Presentation</vt:lpstr>
      <vt:lpstr>P vs. T (suite)</vt:lpstr>
      <vt:lpstr>P vs. V</vt:lpstr>
      <vt:lpstr>PowerPoint Presentation</vt:lpstr>
      <vt:lpstr>P vs. n</vt:lpstr>
      <vt:lpstr>GRAPHIQUES</vt:lpstr>
      <vt:lpstr>NETTOYAGE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des gaz</dc:title>
  <dc:creator>COE Support</dc:creator>
  <cp:lastModifiedBy>Michael Wong</cp:lastModifiedBy>
  <cp:revision>161</cp:revision>
  <dcterms:created xsi:type="dcterms:W3CDTF">2013-01-04T15:12:26Z</dcterms:created>
  <dcterms:modified xsi:type="dcterms:W3CDTF">2023-01-25T01:47:31Z</dcterms:modified>
</cp:coreProperties>
</file>