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94" r:id="rId3"/>
    <p:sldId id="292" r:id="rId4"/>
    <p:sldId id="293" r:id="rId5"/>
    <p:sldId id="295" r:id="rId6"/>
    <p:sldId id="296" r:id="rId7"/>
    <p:sldId id="303" r:id="rId8"/>
    <p:sldId id="297" r:id="rId9"/>
    <p:sldId id="298" r:id="rId10"/>
    <p:sldId id="299" r:id="rId11"/>
    <p:sldId id="300" r:id="rId12"/>
    <p:sldId id="301" r:id="rId13"/>
    <p:sldId id="302" r:id="rId14"/>
    <p:sldId id="29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2" autoAdjust="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22/02/2023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57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22/02/2023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389111"/>
            <a:ext cx="6192688" cy="1102519"/>
          </a:xfrm>
        </p:spPr>
        <p:txBody>
          <a:bodyPr>
            <a:normAutofit/>
          </a:bodyPr>
          <a:lstStyle/>
          <a:p>
            <a:r>
              <a:rPr lang="fr-CA" sz="4800" b="1" dirty="0">
                <a:solidFill>
                  <a:schemeClr val="tx2"/>
                </a:solidFill>
              </a:rPr>
              <a:t>Optique géométrique</a:t>
            </a:r>
            <a:endParaRPr lang="fr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1707654"/>
            <a:ext cx="6400800" cy="2736304"/>
          </a:xfrm>
        </p:spPr>
        <p:txBody>
          <a:bodyPr>
            <a:normAutofit/>
          </a:bodyPr>
          <a:lstStyle/>
          <a:p>
            <a:r>
              <a:rPr lang="fr-CA" dirty="0"/>
              <a:t>Laboratoires de physique </a:t>
            </a:r>
            <a:br>
              <a:rPr lang="fr-CA" dirty="0"/>
            </a:br>
            <a:r>
              <a:rPr lang="fr-CA" dirty="0"/>
              <a:t>de 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  <p:pic>
        <p:nvPicPr>
          <p:cNvPr id="1026" name="Picture 2" descr="http://homepage.usask.ca/~dln136/refraction/graphics/pencil_in_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8" y="943219"/>
            <a:ext cx="2304256" cy="36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36" y="915966"/>
            <a:ext cx="5940060" cy="396004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6769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u="sng" dirty="0">
                <a:solidFill>
                  <a:schemeClr val="tx2"/>
                </a:solidFill>
              </a:rPr>
              <a:t>LONGUEUR FOCALE DES LENTILLES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843558"/>
            <a:ext cx="3024336" cy="4248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dirty="0"/>
              <a:t>Vous pouvez mesurer directement la longueur focale d’une lentille convergente (ou divergente) à l’aide de la boîte laser et de trois rayons.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239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36096" y="0"/>
            <a:ext cx="3429000" cy="5143500"/>
            <a:chOff x="2915816" y="0"/>
            <a:chExt cx="34290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0"/>
              <a:ext cx="3429000" cy="51435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225855" y="2994506"/>
              <a:ext cx="841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b="1" dirty="0">
                  <a:solidFill>
                    <a:srgbClr val="FFFF00"/>
                  </a:solidFill>
                </a:rPr>
                <a:t>lentille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96220" y="258202"/>
              <a:ext cx="881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b="1" dirty="0">
                  <a:solidFill>
                    <a:srgbClr val="FFFF00"/>
                  </a:solidFill>
                </a:rPr>
                <a:t>fenêtre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1051" y="3579862"/>
              <a:ext cx="710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b="1" dirty="0">
                  <a:solidFill>
                    <a:srgbClr val="FFFF00"/>
                  </a:solidFill>
                </a:rPr>
                <a:t>écran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-1425352" y="202332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u="sng" dirty="0">
                <a:solidFill>
                  <a:schemeClr val="tx2"/>
                </a:solidFill>
              </a:rPr>
              <a:t>OBSERVATION D’UN</a:t>
            </a:r>
            <a:br>
              <a:rPr lang="fr-CA" b="1" u="sng" dirty="0">
                <a:solidFill>
                  <a:schemeClr val="tx2"/>
                </a:solidFill>
              </a:rPr>
            </a:br>
            <a:r>
              <a:rPr lang="fr-CA" b="1" u="sng" dirty="0">
                <a:solidFill>
                  <a:schemeClr val="tx2"/>
                </a:solidFill>
              </a:rPr>
              <a:t>OBJET À L’INFINI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23528" y="1959682"/>
                <a:ext cx="4824536" cy="320435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dirty="0"/>
                  <a:t>Un objet très éloigné 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𝑝</m:t>
                    </m:r>
                    <m:r>
                      <a:rPr lang="fr-CA" i="1">
                        <a:latin typeface="Cambria Math"/>
                      </a:rPr>
                      <m:t>→∞</m:t>
                    </m:r>
                  </m:oMath>
                </a14:m>
                <a:r>
                  <a:rPr lang="fr-CA" dirty="0"/>
                  <a:t>) produira une image réelle au point focal d’une lentille convergente 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𝑞</m:t>
                    </m:r>
                    <m:r>
                      <a:rPr lang="fr-CA" i="1" smtClean="0">
                        <a:latin typeface="Cambria Math"/>
                      </a:rPr>
                      <m:t>≈</m:t>
                    </m:r>
                    <m:r>
                      <a:rPr lang="fr-CA" i="1">
                        <a:latin typeface="Cambria Math"/>
                      </a:rPr>
                      <m:t>𝑓</m:t>
                    </m:r>
                  </m:oMath>
                </a14:m>
                <a:r>
                  <a:rPr lang="fr-CA" dirty="0"/>
                  <a:t>).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9682"/>
                <a:ext cx="4824536" cy="3204356"/>
              </a:xfrm>
              <a:prstGeom prst="rect">
                <a:avLst/>
              </a:prstGeom>
              <a:blipFill rotWithShape="1">
                <a:blip r:embed="rId3"/>
                <a:stretch>
                  <a:fillRect l="-2781" t="-24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19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9" y="1203998"/>
            <a:ext cx="5400000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1532" y="3365979"/>
            <a:ext cx="1029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>
                <a:solidFill>
                  <a:srgbClr val="FFFF00"/>
                </a:solidFill>
              </a:rPr>
              <a:t>lentille</a:t>
            </a:r>
            <a:br>
              <a:rPr lang="fr-CA" b="1" dirty="0">
                <a:solidFill>
                  <a:srgbClr val="FFFF00"/>
                </a:solidFill>
              </a:rPr>
            </a:br>
            <a:r>
              <a:rPr lang="fr-CA" b="1" dirty="0">
                <a:solidFill>
                  <a:srgbClr val="FFFF00"/>
                </a:solidFill>
              </a:rPr>
              <a:t>(10 cm</a:t>
            </a:r>
            <a:br>
              <a:rPr lang="fr-CA" b="1" dirty="0">
                <a:solidFill>
                  <a:srgbClr val="FFFF00"/>
                </a:solidFill>
              </a:rPr>
            </a:br>
            <a:r>
              <a:rPr lang="fr-CA" b="1" dirty="0">
                <a:solidFill>
                  <a:srgbClr val="FFFF00"/>
                </a:solidFill>
              </a:rPr>
              <a:t>convexe)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584" y="2500142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>
                <a:solidFill>
                  <a:srgbClr val="FFFF00"/>
                </a:solidFill>
              </a:rPr>
              <a:t>source</a:t>
            </a:r>
            <a:br>
              <a:rPr lang="fr-CA" b="1" dirty="0">
                <a:solidFill>
                  <a:srgbClr val="FFFF00"/>
                </a:solidFill>
              </a:rPr>
            </a:br>
            <a:r>
              <a:rPr lang="fr-CA" b="1" dirty="0">
                <a:solidFill>
                  <a:srgbClr val="FFFF00"/>
                </a:solidFill>
              </a:rPr>
              <a:t>lumineuse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7968" y="4363058"/>
            <a:ext cx="71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>
                <a:solidFill>
                  <a:srgbClr val="FFFF00"/>
                </a:solidFill>
              </a:rPr>
              <a:t>écran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856" y="202332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u="sng" dirty="0">
                <a:solidFill>
                  <a:schemeClr val="tx2"/>
                </a:solidFill>
              </a:rPr>
              <a:t>OBJET RAPPROCHÉ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012160" y="1059582"/>
                <a:ext cx="3096344" cy="3816424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dirty="0"/>
                  <a:t>Notez une séries de mesures de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𝑝</m:t>
                    </m:r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𝑞</m:t>
                    </m:r>
                    <m:r>
                      <a:rPr lang="fr-CA" b="0" i="0" smtClean="0">
                        <a:latin typeface="Cambria Math"/>
                      </a:rPr>
                      <m:t>.</m:t>
                    </m:r>
                  </m:oMath>
                </a14:m>
                <a:endParaRPr lang="fr-CA" dirty="0"/>
              </a:p>
              <a:p>
                <a:r>
                  <a:rPr lang="fr-CA" dirty="0"/>
                  <a:t>Déterminez graphiquement la longueur focale de la lentille.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059582"/>
                <a:ext cx="3096344" cy="3816424"/>
              </a:xfrm>
              <a:prstGeom prst="rect">
                <a:avLst/>
              </a:prstGeom>
              <a:blipFill rotWithShape="1">
                <a:blip r:embed="rId3"/>
                <a:stretch>
                  <a:fillRect l="-3937" t="-3195" r="-72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89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64" y="1095115"/>
            <a:ext cx="5400000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0223" y="3113080"/>
            <a:ext cx="1029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>
                <a:solidFill>
                  <a:srgbClr val="FFFF00"/>
                </a:solidFill>
              </a:rPr>
              <a:t>lentille</a:t>
            </a:r>
            <a:br>
              <a:rPr lang="fr-CA" b="1" dirty="0">
                <a:solidFill>
                  <a:srgbClr val="FFFF00"/>
                </a:solidFill>
              </a:rPr>
            </a:br>
            <a:r>
              <a:rPr lang="fr-CA" b="1" dirty="0">
                <a:solidFill>
                  <a:srgbClr val="FFFF00"/>
                </a:solidFill>
              </a:rPr>
              <a:t>(10 cm</a:t>
            </a:r>
            <a:br>
              <a:rPr lang="fr-CA" b="1" dirty="0">
                <a:solidFill>
                  <a:srgbClr val="FFFF00"/>
                </a:solidFill>
              </a:rPr>
            </a:br>
            <a:r>
              <a:rPr lang="fr-CA" b="1" dirty="0">
                <a:solidFill>
                  <a:srgbClr val="FFFF00"/>
                </a:solidFill>
              </a:rPr>
              <a:t>convexe)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2988" y="2393000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>
                <a:solidFill>
                  <a:srgbClr val="FFFF00"/>
                </a:solidFill>
              </a:rPr>
              <a:t>source</a:t>
            </a:r>
            <a:br>
              <a:rPr lang="fr-CA" b="1" dirty="0">
                <a:solidFill>
                  <a:srgbClr val="FFFF00"/>
                </a:solidFill>
              </a:rPr>
            </a:br>
            <a:r>
              <a:rPr lang="fr-CA" b="1" dirty="0">
                <a:solidFill>
                  <a:srgbClr val="FFFF00"/>
                </a:solidFill>
              </a:rPr>
              <a:t>lumineuse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5630" y="4047443"/>
            <a:ext cx="153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>
                <a:solidFill>
                  <a:srgbClr val="FFFF00"/>
                </a:solidFill>
              </a:rPr>
              <a:t>lentille (20 cm</a:t>
            </a:r>
            <a:br>
              <a:rPr lang="fr-CA" b="1" dirty="0">
                <a:solidFill>
                  <a:srgbClr val="FFFF00"/>
                </a:solidFill>
              </a:rPr>
            </a:br>
            <a:r>
              <a:rPr lang="fr-CA" b="1" dirty="0">
                <a:solidFill>
                  <a:srgbClr val="FFFF00"/>
                </a:solidFill>
              </a:rPr>
              <a:t>convexe)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6769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u="sng" dirty="0">
                <a:solidFill>
                  <a:schemeClr val="tx2"/>
                </a:solidFill>
              </a:rPr>
              <a:t>MONTAGE D’UN MICROSCOPE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890523"/>
            <a:ext cx="3024336" cy="38164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Utilisez deux lentilles afin d’assembler un microscope pour grossir une image.</a:t>
            </a:r>
          </a:p>
          <a:p>
            <a:r>
              <a:rPr lang="fr-CA" dirty="0"/>
              <a:t>Déterminez le grossissement, </a:t>
            </a:r>
            <a:r>
              <a:rPr lang="fr-CA" i="1" dirty="0"/>
              <a:t>G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65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79512" y="123478"/>
            <a:ext cx="525658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NETTOYAGE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496" y="897564"/>
            <a:ext cx="5976664" cy="424593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Éteignez l’ordinateur. </a:t>
            </a:r>
            <a:r>
              <a:rPr lang="fr-CA" b="1" dirty="0"/>
              <a:t>N’oubliez pas votre clé USB</a:t>
            </a:r>
            <a:r>
              <a:rPr lang="en-US" b="1" dirty="0"/>
              <a:t>.</a:t>
            </a:r>
          </a:p>
          <a:p>
            <a:r>
              <a:rPr lang="fr-FR" dirty="0"/>
              <a:t>Assurez-vous d’éteindre la boîte laser. Replacez les pièces d’acryliques et le rapporteur d’angle de 360</a:t>
            </a:r>
            <a:r>
              <a:rPr lang="fr-CA" dirty="0">
                <a:sym typeface="Symbol"/>
              </a:rPr>
              <a:t></a:t>
            </a:r>
            <a:r>
              <a:rPr lang="fr-FR" dirty="0"/>
              <a:t> ensemble</a:t>
            </a:r>
            <a:r>
              <a:rPr lang="en-US" dirty="0"/>
              <a:t>.</a:t>
            </a:r>
          </a:p>
          <a:p>
            <a:r>
              <a:rPr lang="fr-FR" dirty="0"/>
              <a:t>Assurez-vous d’éteindre la source de lumière sur votre banc d’optique. Replacer la source lumineuse, les deux lentilles et l’écran sur le banc. </a:t>
            </a:r>
            <a:endParaRPr lang="en-US" dirty="0"/>
          </a:p>
          <a:p>
            <a:r>
              <a:rPr lang="fr-CA" dirty="0"/>
              <a:t>Recyclez vos papiers brouillons et disposez de vos déchets. Laissez votre poste de travail aussi propre que possible.</a:t>
            </a:r>
          </a:p>
          <a:p>
            <a:r>
              <a:rPr lang="fr-CA" dirty="0"/>
              <a:t>Replacez votre moniteur, clavier et souris. SVP replacez votre chaise sous la table avant de quitter.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Merci!</a:t>
            </a:r>
            <a:endParaRPr lang="en-CA" dirty="0">
              <a:solidFill>
                <a:schemeClr val="accent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56176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36181" y="125219"/>
            <a:ext cx="3924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DATE DE </a:t>
            </a:r>
            <a:br>
              <a:rPr lang="en-US" sz="3600" b="1" u="sng" dirty="0">
                <a:solidFill>
                  <a:schemeClr val="tx2"/>
                </a:solidFill>
              </a:rPr>
            </a:br>
            <a:r>
              <a:rPr lang="en-US" sz="3600" b="1" u="sng" dirty="0">
                <a:solidFill>
                  <a:schemeClr val="tx2"/>
                </a:solidFill>
              </a:rPr>
              <a:t>REMISE</a:t>
            </a:r>
            <a:endParaRPr lang="en-CA" sz="3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72200" y="1325548"/>
            <a:ext cx="2664297" cy="139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/>
              <a:t>Ce rapport est du à la fin de la séance </a:t>
            </a:r>
            <a:r>
              <a:rPr lang="fr-CA" sz="1800"/>
              <a:t>de laboratoire.</a:t>
            </a:r>
            <a:endParaRPr lang="en-US" sz="1800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36181" y="2789515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PRÉ-LAB</a:t>
            </a:r>
            <a:endParaRPr lang="en-CA" sz="3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56176" y="2715766"/>
            <a:ext cx="2987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6372200" y="3378540"/>
            <a:ext cx="2664297" cy="176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/>
              <a:t>N’oubliez pas de faire votre test pré-</a:t>
            </a:r>
            <a:r>
              <a:rPr lang="fr-CA" sz="1800" dirty="0" err="1"/>
              <a:t>lab</a:t>
            </a:r>
            <a:r>
              <a:rPr lang="fr-CA" sz="1800" dirty="0"/>
              <a:t> pour la prochaine expérience</a:t>
            </a:r>
            <a:r>
              <a:rPr lang="en-US" sz="1800" dirty="0"/>
              <a:t>!</a:t>
            </a:r>
            <a:endParaRPr lang="en-CA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9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9542"/>
            <a:ext cx="9144000" cy="4443958"/>
          </a:xfrm>
        </p:spPr>
        <p:txBody>
          <a:bodyPr>
            <a:normAutofit fontScale="92500"/>
          </a:bodyPr>
          <a:lstStyle/>
          <a:p>
            <a:r>
              <a:rPr lang="fr-CA" sz="2500" b="1" dirty="0"/>
              <a:t>L’optique géométrique </a:t>
            </a:r>
            <a:r>
              <a:rPr lang="fr-CA" sz="2500" dirty="0"/>
              <a:t>s’intéresse à la lumière qui est réfléchie ou déviée (réfractée) par différents procédés. </a:t>
            </a:r>
          </a:p>
          <a:p>
            <a:r>
              <a:rPr lang="fr-CA" sz="2500" dirty="0"/>
              <a:t>La </a:t>
            </a:r>
            <a:r>
              <a:rPr lang="fr-CA" sz="2500" b="1" dirty="0"/>
              <a:t>réfraction</a:t>
            </a:r>
            <a:r>
              <a:rPr lang="fr-CA" sz="2500" dirty="0"/>
              <a:t> est la déviation de la lumière lorsque qu’elle passe d’un milieu à un autre qui possède différent </a:t>
            </a:r>
            <a:r>
              <a:rPr lang="fr-CA" sz="2500" b="1" dirty="0"/>
              <a:t>indices de réfraction</a:t>
            </a:r>
            <a:r>
              <a:rPr lang="fr-CA" sz="2500" dirty="0"/>
              <a:t>. </a:t>
            </a:r>
          </a:p>
          <a:p>
            <a:r>
              <a:rPr lang="fr-CA" sz="2500" dirty="0"/>
              <a:t>La </a:t>
            </a:r>
            <a:r>
              <a:rPr lang="fr-CA" sz="2500" b="1" dirty="0"/>
              <a:t>dispersion</a:t>
            </a:r>
            <a:r>
              <a:rPr lang="fr-CA" sz="2500" dirty="0"/>
              <a:t> (l</a:t>
            </a:r>
            <a:r>
              <a:rPr lang="fr-FR" sz="2500" dirty="0"/>
              <a:t>'indice de réfraction dépend de la longueur d'onde</a:t>
            </a:r>
            <a:r>
              <a:rPr lang="fr-CA" sz="2500" dirty="0"/>
              <a:t>) est démontré par la séparation spatiale de la lumière en différentes couleurs dont elle est composée.</a:t>
            </a:r>
          </a:p>
          <a:p>
            <a:r>
              <a:rPr lang="fr-CA" sz="2500" dirty="0"/>
              <a:t>Les </a:t>
            </a:r>
            <a:r>
              <a:rPr lang="fr-CA" sz="2500" b="1" dirty="0"/>
              <a:t>lentilles</a:t>
            </a:r>
            <a:r>
              <a:rPr lang="fr-CA" sz="2500" dirty="0"/>
              <a:t> peuvent être utilisées pour converger ou diverger des rayons lumineux. </a:t>
            </a:r>
          </a:p>
          <a:p>
            <a:r>
              <a:rPr lang="fr-CA" sz="2500" dirty="0"/>
              <a:t>Des appareils d’optique comme le </a:t>
            </a:r>
            <a:r>
              <a:rPr lang="fr-CA" sz="2500" b="1" dirty="0"/>
              <a:t>microscope</a:t>
            </a:r>
            <a:r>
              <a:rPr lang="fr-CA" sz="2500" dirty="0"/>
              <a:t> peuvent être assemblés à partir de composantes aussi simples qu’un paire de lentilles.</a:t>
            </a:r>
          </a:p>
        </p:txBody>
      </p:sp>
    </p:spTree>
    <p:extLst>
      <p:ext uri="{BB962C8B-B14F-4D97-AF65-F5344CB8AC3E}">
        <p14:creationId xmlns:p14="http://schemas.microsoft.com/office/powerpoint/2010/main" val="401950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RÉFRACTION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9542"/>
                <a:ext cx="5616624" cy="4299942"/>
              </a:xfrm>
            </p:spPr>
            <p:txBody>
              <a:bodyPr>
                <a:noAutofit/>
              </a:bodyPr>
              <a:lstStyle/>
              <a:p>
                <a:r>
                  <a:rPr lang="fr-CA" sz="2250" dirty="0"/>
                  <a:t>Lorsque la lumière traverse une surface entre deux médiums ayant des indices de réfraction différents (par exemple l’eau et l’air), la direction d’un rayon lumineux sera changée. </a:t>
                </a:r>
              </a:p>
              <a:p>
                <a:r>
                  <a:rPr lang="fr-CA" sz="2250" dirty="0"/>
                  <a:t>La loi de </a:t>
                </a:r>
                <a:r>
                  <a:rPr lang="fr-CA" sz="2250" b="1" dirty="0" err="1"/>
                  <a:t>Snell</a:t>
                </a:r>
                <a:r>
                  <a:rPr lang="fr-CA" sz="2250" b="1" dirty="0"/>
                  <a:t>-Descartes </a:t>
                </a:r>
                <a:r>
                  <a:rPr lang="fr-CA" sz="2250" dirty="0"/>
                  <a:t>quantifie la déviation de la lumière passant d’un premier matériel avec un indice de réfraction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5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fr-CA" sz="225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CA" sz="2250" dirty="0"/>
                  <a:t>) vers un second avec un indice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5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fr-CA" sz="225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A" sz="2250" dirty="0"/>
                  <a:t>) en fonction de l’angle d’incidence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5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fr-CA" sz="225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CA" sz="2250" dirty="0"/>
                  <a:t>):</a:t>
                </a:r>
                <a:br>
                  <a:rPr lang="fr-CA" sz="2250" dirty="0"/>
                </a:br>
                <a:r>
                  <a:rPr lang="fr-CA" sz="225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5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fr-CA" sz="225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225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fr-CA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5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fr-CA" sz="225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fr-CA" sz="225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5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fr-CA" sz="2250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fr-CA" sz="225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225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fr-CA" sz="2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5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fr-CA" sz="225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fr-CA" sz="22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9542"/>
                <a:ext cx="5616624" cy="4299942"/>
              </a:xfrm>
              <a:blipFill>
                <a:blip r:embed="rId2"/>
                <a:stretch>
                  <a:fillRect l="-1303" t="-8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88" y="1361210"/>
            <a:ext cx="3168000" cy="27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6224"/>
            <a:ext cx="9144000" cy="4248472"/>
          </a:xfrm>
        </p:spPr>
        <p:txBody>
          <a:bodyPr>
            <a:normAutofit/>
          </a:bodyPr>
          <a:lstStyle/>
          <a:p>
            <a:r>
              <a:rPr lang="fr-CA" sz="2500" dirty="0"/>
              <a:t>L’indice de réfraction pour la lumière dépend de la longueur d’onde (ou couleur) de la lumière. L’indice est </a:t>
            </a:r>
            <a:r>
              <a:rPr lang="fr-CA" sz="2500" b="1" dirty="0"/>
              <a:t>plus petit pour les grandes longueurs d’ondes</a:t>
            </a:r>
            <a:r>
              <a:rPr lang="fr-CA" sz="2500" dirty="0"/>
              <a:t> et </a:t>
            </a:r>
            <a:r>
              <a:rPr lang="fr-CA" sz="2500" b="1" dirty="0"/>
              <a:t>plus grand pour les petites</a:t>
            </a:r>
            <a:r>
              <a:rPr lang="fr-CA" sz="2500" dirty="0"/>
              <a:t>.</a:t>
            </a:r>
          </a:p>
          <a:p>
            <a:r>
              <a:rPr lang="fr-CA" sz="2500" dirty="0"/>
              <a:t>La lumière blanche est constituée d’un spectre de couleurs qui sont déviées différemment lorsque la lumière pénètre un nouveau matériel.</a:t>
            </a:r>
          </a:p>
          <a:p>
            <a:r>
              <a:rPr lang="fr-CA" sz="2500" dirty="0"/>
              <a:t>Lors que la lumière blanche traverse un prisme </a:t>
            </a:r>
            <a:r>
              <a:rPr lang="fr-FR" sz="2500" dirty="0"/>
              <a:t>la double déviation donnera un angle de sortie légèrement différent pour chacune des différentes couleurs, ce qui produit un arc-en-ciel</a:t>
            </a:r>
            <a:r>
              <a:rPr lang="fr-CA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40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LENTILLES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843558"/>
                <a:ext cx="9073008" cy="42999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/>
                  <a:t>Les lentilles exploitent la réfraction de la lumière en utilisant des surfaces courbes continues soit pour converger soit pour diverger la lumière incidente.</a:t>
                </a:r>
              </a:p>
              <a:p>
                <a:r>
                  <a:rPr lang="fr-CA" dirty="0"/>
                  <a:t>Nous pouvons utiliser l’équation des lentilles minces pour établir la relation entre la position d’un objet 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𝑝</m:t>
                    </m:r>
                  </m:oMath>
                </a14:m>
                <a:r>
                  <a:rPr lang="fr-CA" dirty="0"/>
                  <a:t>), la position de son image 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𝑞</m:t>
                    </m:r>
                  </m:oMath>
                </a14:m>
                <a:r>
                  <a:rPr lang="fr-CA" dirty="0"/>
                  <a:t>) et la longueur focale (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𝑓</m:t>
                    </m:r>
                  </m:oMath>
                </a14:m>
                <a:r>
                  <a:rPr lang="fr-CA" dirty="0"/>
                  <a:t>) de la lentille:</a:t>
                </a:r>
                <a:br>
                  <a:rPr lang="fr-CA" dirty="0"/>
                </a:br>
                <a:r>
                  <a:rPr lang="fr-CA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fr-CA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fr-CA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843558"/>
                <a:ext cx="9073008" cy="4299942"/>
              </a:xfrm>
              <a:blipFill rotWithShape="1">
                <a:blip r:embed="rId2"/>
                <a:stretch>
                  <a:fillRect l="-1546" t="-2975" r="-2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51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CONSTRUCTION DES RAYONS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987574"/>
            <a:ext cx="2520280" cy="3816423"/>
          </a:xfrm>
        </p:spPr>
        <p:txBody>
          <a:bodyPr>
            <a:normAutofit fontScale="92500"/>
          </a:bodyPr>
          <a:lstStyle/>
          <a:p>
            <a:r>
              <a:rPr lang="fr-CA" sz="2800" dirty="0"/>
              <a:t>Il est possible de préparer un diagramme des rayons à partir de 3 règles simples.</a:t>
            </a:r>
          </a:p>
          <a:p>
            <a:r>
              <a:rPr lang="fr-CA" sz="2800" i="1" dirty="0">
                <a:solidFill>
                  <a:srgbClr val="FF0000"/>
                </a:solidFill>
              </a:rPr>
              <a:t>F</a:t>
            </a:r>
            <a:r>
              <a:rPr lang="fr-CA" sz="2800" i="1" baseline="-25000" dirty="0">
                <a:solidFill>
                  <a:srgbClr val="FF0000"/>
                </a:solidFill>
              </a:rPr>
              <a:t>1</a:t>
            </a:r>
            <a:r>
              <a:rPr lang="fr-CA" sz="2800" dirty="0"/>
              <a:t> and </a:t>
            </a:r>
            <a:r>
              <a:rPr lang="fr-CA" sz="2800" i="1" dirty="0">
                <a:solidFill>
                  <a:srgbClr val="FF0000"/>
                </a:solidFill>
              </a:rPr>
              <a:t>F</a:t>
            </a:r>
            <a:r>
              <a:rPr lang="fr-CA" sz="2800" i="1" baseline="-25000" dirty="0">
                <a:solidFill>
                  <a:srgbClr val="FF0000"/>
                </a:solidFill>
              </a:rPr>
              <a:t>2</a:t>
            </a:r>
            <a:r>
              <a:rPr lang="fr-CA" sz="2800" dirty="0"/>
              <a:t> sont les points focaux.</a:t>
            </a:r>
          </a:p>
          <a:p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" y="793638"/>
            <a:ext cx="6337199" cy="43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RÉFRACTION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8208912" cy="1080119"/>
          </a:xfrm>
        </p:spPr>
        <p:txBody>
          <a:bodyPr>
            <a:normAutofit/>
          </a:bodyPr>
          <a:lstStyle/>
          <a:p>
            <a:r>
              <a:rPr lang="fr-CA" sz="2800" dirty="0"/>
              <a:t>Utilisez une seul rayon de la boîte laser afin de démontrer la réfraction de la lumière.</a:t>
            </a:r>
          </a:p>
        </p:txBody>
      </p:sp>
      <p:pic>
        <p:nvPicPr>
          <p:cNvPr id="6" name="Shape 3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483769" y="2165562"/>
            <a:ext cx="4176463" cy="2786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5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chemeClr val="tx2"/>
                </a:solidFill>
              </a:rPr>
              <a:t>RÉFRACTION DE LA LUMIÈRE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35546"/>
            <a:ext cx="8640960" cy="4284476"/>
          </a:xfrm>
        </p:spPr>
        <p:txBody>
          <a:bodyPr>
            <a:normAutofit lnSpcReduction="10000"/>
          </a:bodyPr>
          <a:lstStyle/>
          <a:p>
            <a:r>
              <a:rPr lang="fr-CA" sz="2800" dirty="0"/>
              <a:t>Vous étudierez expérimentalement la loi de </a:t>
            </a:r>
            <a:r>
              <a:rPr lang="fr-CA" sz="2800" dirty="0" err="1"/>
              <a:t>Snell</a:t>
            </a:r>
            <a:r>
              <a:rPr lang="fr-CA" sz="2800" dirty="0"/>
              <a:t>-Descartes afin de déterminer l’indice de réfraction d’un morceau d’acrylique.</a:t>
            </a:r>
          </a:p>
          <a:p>
            <a:r>
              <a:rPr lang="fr-CA" sz="2800" dirty="0"/>
              <a:t>Méthode 1: par calcul </a:t>
            </a:r>
            <a:br>
              <a:rPr lang="fr-CA" sz="2800" dirty="0"/>
            </a:br>
            <a:r>
              <a:rPr lang="fr-CA" sz="2800" dirty="0"/>
              <a:t>(voir la page précédente).</a:t>
            </a:r>
          </a:p>
          <a:p>
            <a:r>
              <a:rPr lang="fr-CA" sz="2800" dirty="0"/>
              <a:t>Méthode 2: en préparant</a:t>
            </a:r>
            <a:br>
              <a:rPr lang="fr-CA" sz="2800" dirty="0"/>
            </a:br>
            <a:r>
              <a:rPr lang="fr-CA" sz="2800" dirty="0"/>
              <a:t>un graphique de l’angle</a:t>
            </a:r>
            <a:br>
              <a:rPr lang="fr-CA" sz="2800" dirty="0"/>
            </a:br>
            <a:r>
              <a:rPr lang="fr-CA" sz="2800" dirty="0"/>
              <a:t>d’incidence </a:t>
            </a:r>
            <a:r>
              <a:rPr lang="fr-CA" sz="2800" i="1" dirty="0"/>
              <a:t>vs</a:t>
            </a:r>
            <a:r>
              <a:rPr lang="fr-CA" sz="2800" dirty="0"/>
              <a:t>. l’angle de</a:t>
            </a:r>
            <a:br>
              <a:rPr lang="fr-CA" sz="2800" dirty="0"/>
            </a:br>
            <a:r>
              <a:rPr lang="fr-CA" sz="2800" dirty="0"/>
              <a:t>réfraction (voir la figure </a:t>
            </a:r>
            <a:br>
              <a:rPr lang="fr-CA" sz="2800" dirty="0"/>
            </a:br>
            <a:r>
              <a:rPr lang="fr-CA" sz="2800" dirty="0"/>
              <a:t>à droite).</a:t>
            </a:r>
          </a:p>
          <a:p>
            <a:endParaRPr lang="fr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9" y="1831132"/>
            <a:ext cx="496855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174"/>
            <a:ext cx="5616624" cy="374441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6769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u="sng" dirty="0">
                <a:solidFill>
                  <a:schemeClr val="tx2"/>
                </a:solidFill>
              </a:rPr>
              <a:t>MONTAGE POUR LA DISPERSION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2160" y="771550"/>
            <a:ext cx="3024336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dirty="0"/>
              <a:t>Observation de la dispersion de la lumière blanche traversant un prisme.</a:t>
            </a:r>
          </a:p>
          <a:p>
            <a:r>
              <a:rPr lang="fr-CA" sz="2800" dirty="0"/>
              <a:t>Quelle couleur est la plus déviée?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000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4819</TotalTime>
  <Words>772</Words>
  <Application>Microsoft Office PowerPoint</Application>
  <PresentationFormat>On-screen Show (16:9)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Optique géométrique</vt:lpstr>
      <vt:lpstr>INTRODUCTION</vt:lpstr>
      <vt:lpstr>RÉFRACTION</vt:lpstr>
      <vt:lpstr>DISPERSION</vt:lpstr>
      <vt:lpstr>LENTILLES</vt:lpstr>
      <vt:lpstr>CONSTRUCTION DES RAYONS</vt:lpstr>
      <vt:lpstr>RÉFRACTION</vt:lpstr>
      <vt:lpstr>RÉFRACTION DE LA LUMIÈRE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Optique géométrique</dc:title>
  <dc:creator>COE Support</dc:creator>
  <cp:lastModifiedBy>Michael Wong</cp:lastModifiedBy>
  <cp:revision>196</cp:revision>
  <dcterms:created xsi:type="dcterms:W3CDTF">2013-01-04T15:12:26Z</dcterms:created>
  <dcterms:modified xsi:type="dcterms:W3CDTF">2023-02-22T15:25:11Z</dcterms:modified>
</cp:coreProperties>
</file>