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57" r:id="rId3"/>
    <p:sldId id="310" r:id="rId4"/>
    <p:sldId id="311" r:id="rId5"/>
    <p:sldId id="312" r:id="rId6"/>
    <p:sldId id="317" r:id="rId7"/>
    <p:sldId id="318" r:id="rId8"/>
    <p:sldId id="306" r:id="rId9"/>
    <p:sldId id="292" r:id="rId10"/>
    <p:sldId id="313" r:id="rId11"/>
    <p:sldId id="314" r:id="rId12"/>
    <p:sldId id="315" r:id="rId13"/>
    <p:sldId id="319" r:id="rId14"/>
    <p:sldId id="320" r:id="rId15"/>
    <p:sldId id="316"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2022-10-18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Comments</a:t>
            </a:r>
            <a:r>
              <a:rPr lang="en-CA" baseline="0" dirty="0" smtClean="0"/>
              <a:t> for TAs: leave this slide on the TV monitors when you are not using them for teaching. </a:t>
            </a:r>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15</a:t>
            </a:fld>
            <a:endParaRPr lang="en-CA"/>
          </a:p>
        </p:txBody>
      </p:sp>
    </p:spTree>
    <p:extLst>
      <p:ext uri="{BB962C8B-B14F-4D97-AF65-F5344CB8AC3E}">
        <p14:creationId xmlns:p14="http://schemas.microsoft.com/office/powerpoint/2010/main" val="49695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200150"/>
            <a:ext cx="8229600" cy="3725681"/>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39580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2022-10-18</a:t>
            </a:fld>
            <a:endParaRPr lang="en-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ottawa.brightspace.com/d2l/hom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52" y="627534"/>
            <a:ext cx="6875487" cy="1102519"/>
          </a:xfrm>
        </p:spPr>
        <p:txBody>
          <a:bodyPr>
            <a:normAutofit fontScale="90000"/>
          </a:bodyPr>
          <a:lstStyle/>
          <a:p>
            <a:r>
              <a:rPr lang="en-US" sz="4800" b="1" smtClean="0">
                <a:solidFill>
                  <a:schemeClr val="tx2"/>
                </a:solidFill>
              </a:rPr>
              <a:t>Conservation </a:t>
            </a:r>
            <a:r>
              <a:rPr lang="en-US" sz="4800" b="1" dirty="0" smtClean="0">
                <a:solidFill>
                  <a:schemeClr val="tx2"/>
                </a:solidFill>
              </a:rPr>
              <a:t>of</a:t>
            </a:r>
            <a:br>
              <a:rPr lang="en-US" sz="4800" b="1" dirty="0" smtClean="0">
                <a:solidFill>
                  <a:schemeClr val="tx2"/>
                </a:solidFill>
              </a:rPr>
            </a:br>
            <a:r>
              <a:rPr lang="en-US" sz="4800" b="1" dirty="0" smtClean="0">
                <a:solidFill>
                  <a:schemeClr val="tx2"/>
                </a:solidFill>
              </a:rPr>
              <a:t> Momentum</a:t>
            </a:r>
            <a:endParaRPr lang="en-CA" sz="4800" dirty="0">
              <a:solidFill>
                <a:schemeClr val="tx2"/>
              </a:solidFill>
            </a:endParaRPr>
          </a:p>
        </p:txBody>
      </p:sp>
      <p:pic>
        <p:nvPicPr>
          <p:cNvPr id="4" name="Picture 2" descr="http://ffden-2.phys.uaf.edu/211_fall2002.web.dir/Rodney_Wehr/images/coll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7614"/>
            <a:ext cx="3280080"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44624" y="2858616"/>
            <a:ext cx="6400800" cy="2089398"/>
          </a:xfrm>
        </p:spPr>
        <p:txBody>
          <a:bodyPr>
            <a:normAutofit lnSpcReduction="10000"/>
          </a:bodyPr>
          <a:lstStyle/>
          <a:p>
            <a:r>
              <a:rPr lang="en-CA" dirty="0" smtClean="0"/>
              <a:t>1</a:t>
            </a:r>
            <a:r>
              <a:rPr lang="en-CA" baseline="30000" dirty="0" smtClean="0"/>
              <a:t>st</a:t>
            </a:r>
            <a:r>
              <a:rPr lang="en-CA" dirty="0" smtClean="0"/>
              <a:t> year physics laboratories</a:t>
            </a:r>
          </a:p>
          <a:p>
            <a:endParaRPr lang="en-CA" sz="2400" dirty="0" smtClean="0"/>
          </a:p>
          <a:p>
            <a:r>
              <a:rPr lang="en-CA" sz="2400" dirty="0"/>
              <a:t>University of </a:t>
            </a:r>
            <a:r>
              <a:rPr lang="en-CA" sz="2400" dirty="0" smtClean="0"/>
              <a:t>Ottawa</a:t>
            </a:r>
            <a:br>
              <a:rPr lang="en-CA" sz="2400" dirty="0" smtClean="0"/>
            </a:br>
            <a:r>
              <a:rPr lang="en-CA" sz="2400" dirty="0" err="1" smtClean="0"/>
              <a:t>Brightspace</a:t>
            </a:r>
            <a:r>
              <a:rPr lang="en-CA" sz="2400" dirty="0" smtClean="0"/>
              <a:t> </a:t>
            </a:r>
            <a:r>
              <a:rPr lang="en-CA" sz="2400" dirty="0"/>
              <a:t>Lab website</a:t>
            </a:r>
            <a:br>
              <a:rPr lang="en-CA" sz="2400" dirty="0"/>
            </a:br>
            <a:r>
              <a:rPr lang="en-CA" sz="2400" u="sng" dirty="0">
                <a:hlinkClick r:id="rId3"/>
              </a:rPr>
              <a:t>https://uottawa.brightspace.com/d2l/home</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PART 1 – CENTRE OF MASS</a:t>
            </a:r>
            <a:endParaRPr lang="en-CA" b="1" u="sng" dirty="0">
              <a:solidFill>
                <a:schemeClr val="tx2"/>
              </a:solidFill>
            </a:endParaRPr>
          </a:p>
        </p:txBody>
      </p:sp>
      <p:sp>
        <p:nvSpPr>
          <p:cNvPr id="3" name="Content Placeholder 2"/>
          <p:cNvSpPr>
            <a:spLocks noGrp="1"/>
          </p:cNvSpPr>
          <p:nvPr>
            <p:ph idx="1"/>
          </p:nvPr>
        </p:nvSpPr>
        <p:spPr>
          <a:xfrm>
            <a:off x="0" y="699542"/>
            <a:ext cx="9144000" cy="4443958"/>
          </a:xfrm>
        </p:spPr>
        <p:txBody>
          <a:bodyPr>
            <a:normAutofit fontScale="85000" lnSpcReduction="10000"/>
          </a:bodyPr>
          <a:lstStyle/>
          <a:p>
            <a:r>
              <a:rPr lang="en-CA" dirty="0" smtClean="0"/>
              <a:t>Download and open the </a:t>
            </a:r>
            <a:r>
              <a:rPr lang="en-CA" dirty="0" err="1" smtClean="0"/>
              <a:t>LoggerPro</a:t>
            </a:r>
            <a:r>
              <a:rPr lang="en-CA" dirty="0" smtClean="0"/>
              <a:t> template (from </a:t>
            </a:r>
            <a:r>
              <a:rPr lang="en-CA" dirty="0" err="1" smtClean="0"/>
              <a:t>Brightspace</a:t>
            </a:r>
            <a:r>
              <a:rPr lang="en-CA" dirty="0" smtClean="0"/>
              <a:t>) to help with data collection for this part.</a:t>
            </a:r>
          </a:p>
          <a:p>
            <a:r>
              <a:rPr lang="en-CA" dirty="0" smtClean="0"/>
              <a:t>Zero both your sensors with the gliders at the centre of the track. One detector should be set to “reverse direction”. Enter the mass of the gliders in the “user parameters”.</a:t>
            </a:r>
          </a:p>
          <a:p>
            <a:r>
              <a:rPr lang="en-CA" dirty="0" smtClean="0"/>
              <a:t>Using the elastic bumpers, gently collide glider 1 with glider 2 (at centre of track) while collecting data.</a:t>
            </a:r>
          </a:p>
          <a:p>
            <a:r>
              <a:rPr lang="en-CA" dirty="0" smtClean="0"/>
              <a:t>Analyse the graph to determine velocities of:</a:t>
            </a:r>
            <a:br>
              <a:rPr lang="en-CA" dirty="0" smtClean="0"/>
            </a:br>
            <a:r>
              <a:rPr lang="en-CA" dirty="0" smtClean="0"/>
              <a:t>1) glider 1 before the collision</a:t>
            </a:r>
            <a:br>
              <a:rPr lang="en-CA" dirty="0" smtClean="0"/>
            </a:br>
            <a:r>
              <a:rPr lang="en-CA" dirty="0" smtClean="0"/>
              <a:t>2) glider 2 after the collision</a:t>
            </a:r>
            <a:br>
              <a:rPr lang="en-CA" dirty="0" smtClean="0"/>
            </a:br>
            <a:r>
              <a:rPr lang="en-CA" dirty="0" smtClean="0"/>
              <a:t>3) the centre of mass before and after the collision</a:t>
            </a:r>
            <a:endParaRPr lang="en-CA" dirty="0"/>
          </a:p>
          <a:p>
            <a:endParaRPr lang="en-CA" dirty="0" smtClean="0"/>
          </a:p>
        </p:txBody>
      </p:sp>
    </p:spTree>
    <p:extLst>
      <p:ext uri="{BB962C8B-B14F-4D97-AF65-F5344CB8AC3E}">
        <p14:creationId xmlns:p14="http://schemas.microsoft.com/office/powerpoint/2010/main" val="220457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PART 2 – ELASTIC COLLISION</a:t>
            </a:r>
            <a:endParaRPr lang="en-CA" b="1" u="sng" dirty="0">
              <a:solidFill>
                <a:schemeClr val="tx2"/>
              </a:solidFill>
            </a:endParaRPr>
          </a:p>
        </p:txBody>
      </p:sp>
      <p:sp>
        <p:nvSpPr>
          <p:cNvPr id="3" name="Content Placeholder 2"/>
          <p:cNvSpPr>
            <a:spLocks noGrp="1"/>
          </p:cNvSpPr>
          <p:nvPr>
            <p:ph idx="1"/>
          </p:nvPr>
        </p:nvSpPr>
        <p:spPr>
          <a:xfrm>
            <a:off x="107504" y="789552"/>
            <a:ext cx="8928992" cy="4302478"/>
          </a:xfrm>
        </p:spPr>
        <p:txBody>
          <a:bodyPr>
            <a:normAutofit fontScale="92500" lnSpcReduction="10000"/>
          </a:bodyPr>
          <a:lstStyle/>
          <a:p>
            <a:r>
              <a:rPr lang="en-CA" dirty="0" smtClean="0"/>
              <a:t>Using the same setup as Part 1, record data for an elastic collision (elastic bumpers).</a:t>
            </a:r>
          </a:p>
          <a:p>
            <a:r>
              <a:rPr lang="en-CA" dirty="0" smtClean="0"/>
              <a:t>Using position vs. time graphs, obtain the velocities of each glider before and after the collision.</a:t>
            </a:r>
          </a:p>
          <a:p>
            <a:r>
              <a:rPr lang="en-CA" dirty="0" smtClean="0"/>
              <a:t>Add a couple weights to glider 2 and try the collision again using two objects of different masses (light object hits heavier object)</a:t>
            </a:r>
          </a:p>
          <a:p>
            <a:r>
              <a:rPr lang="en-CA" dirty="0" smtClean="0"/>
              <a:t>Try the collision again but this time have the heavier object hit the lighter one.</a:t>
            </a:r>
            <a:endParaRPr lang="en-CA" dirty="0"/>
          </a:p>
          <a:p>
            <a:endParaRPr lang="en-CA" dirty="0" smtClean="0"/>
          </a:p>
        </p:txBody>
      </p:sp>
    </p:spTree>
    <p:extLst>
      <p:ext uri="{BB962C8B-B14F-4D97-AF65-F5344CB8AC3E}">
        <p14:creationId xmlns:p14="http://schemas.microsoft.com/office/powerpoint/2010/main" val="3783218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PART 3 – INELASTIC COLLISION</a:t>
            </a:r>
            <a:endParaRPr lang="en-CA" b="1" u="sng" dirty="0">
              <a:solidFill>
                <a:schemeClr val="tx2"/>
              </a:solidFill>
            </a:endParaRPr>
          </a:p>
        </p:txBody>
      </p:sp>
      <p:sp>
        <p:nvSpPr>
          <p:cNvPr id="3" name="Content Placeholder 2"/>
          <p:cNvSpPr>
            <a:spLocks noGrp="1"/>
          </p:cNvSpPr>
          <p:nvPr>
            <p:ph idx="1"/>
          </p:nvPr>
        </p:nvSpPr>
        <p:spPr>
          <a:xfrm>
            <a:off x="107504" y="789552"/>
            <a:ext cx="8928992" cy="4353948"/>
          </a:xfrm>
        </p:spPr>
        <p:txBody>
          <a:bodyPr>
            <a:normAutofit fontScale="92500"/>
          </a:bodyPr>
          <a:lstStyle/>
          <a:p>
            <a:r>
              <a:rPr lang="en-CA" dirty="0" smtClean="0"/>
              <a:t>Switch to the needle and wax receptacle bumpers.</a:t>
            </a:r>
          </a:p>
          <a:p>
            <a:r>
              <a:rPr lang="en-CA" dirty="0" smtClean="0"/>
              <a:t>Perform a collision with two gliders of equal mass.</a:t>
            </a:r>
          </a:p>
          <a:p>
            <a:pPr lvl="1"/>
            <a:r>
              <a:rPr lang="en-CA" dirty="0" smtClean="0"/>
              <a:t>Make sure the gliders can travel smoothly all the way to the other end of the track without stopping after the collision.</a:t>
            </a:r>
          </a:p>
          <a:p>
            <a:r>
              <a:rPr lang="en-CA" dirty="0" smtClean="0"/>
              <a:t>Using position vs. time graphs, obtain the velocities of each glider before and after the collision.</a:t>
            </a:r>
          </a:p>
          <a:p>
            <a:r>
              <a:rPr lang="en-CA" dirty="0" smtClean="0"/>
              <a:t>Like in part 2, repeat for a lighter object hitting a heavier one and </a:t>
            </a:r>
            <a:r>
              <a:rPr lang="en-CA" i="1" dirty="0" smtClean="0"/>
              <a:t>vice versa.</a:t>
            </a:r>
          </a:p>
          <a:p>
            <a:pPr marL="0" indent="0">
              <a:buNone/>
            </a:pPr>
            <a:endParaRPr lang="en-CA" dirty="0" smtClean="0"/>
          </a:p>
        </p:txBody>
      </p:sp>
    </p:spTree>
    <p:extLst>
      <p:ext uri="{BB962C8B-B14F-4D97-AF65-F5344CB8AC3E}">
        <p14:creationId xmlns:p14="http://schemas.microsoft.com/office/powerpoint/2010/main" val="197384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554"/>
            <a:ext cx="9144000" cy="857250"/>
          </a:xfrm>
        </p:spPr>
        <p:txBody>
          <a:bodyPr>
            <a:normAutofit/>
          </a:bodyPr>
          <a:lstStyle/>
          <a:p>
            <a:pPr algn="ctr"/>
            <a:r>
              <a:rPr lang="en-CA" u="sng" smtClean="0">
                <a:solidFill>
                  <a:schemeClr val="tx2"/>
                </a:solidFill>
                <a:latin typeface="+mj-lt"/>
              </a:rPr>
              <a:t>CALCULATIONS </a:t>
            </a:r>
            <a:r>
              <a:rPr lang="en-CA" u="sng" dirty="0" smtClean="0">
                <a:solidFill>
                  <a:schemeClr val="tx2"/>
                </a:solidFill>
                <a:latin typeface="+mj-lt"/>
              </a:rPr>
              <a:t>USING A SPREADSHEET</a:t>
            </a:r>
            <a:endParaRPr lang="en-CA" u="sng" dirty="0">
              <a:solidFill>
                <a:schemeClr val="tx2"/>
              </a:solidFill>
              <a:latin typeface="+mj-lt"/>
            </a:endParaRPr>
          </a:p>
        </p:txBody>
      </p:sp>
      <p:sp>
        <p:nvSpPr>
          <p:cNvPr id="3" name="Text Placeholder 2"/>
          <p:cNvSpPr>
            <a:spLocks noGrp="1"/>
          </p:cNvSpPr>
          <p:nvPr>
            <p:ph type="body" idx="1"/>
          </p:nvPr>
        </p:nvSpPr>
        <p:spPr>
          <a:xfrm>
            <a:off x="251520" y="718277"/>
            <a:ext cx="3970784" cy="3437649"/>
          </a:xfrm>
        </p:spPr>
        <p:txBody>
          <a:bodyPr>
            <a:normAutofit fontScale="92500" lnSpcReduction="20000"/>
          </a:bodyPr>
          <a:lstStyle/>
          <a:p>
            <a:r>
              <a:rPr lang="en-CA" dirty="0" smtClean="0"/>
              <a:t>Write your labels and input your data.</a:t>
            </a:r>
          </a:p>
          <a:p>
            <a:r>
              <a:rPr lang="en-CA" dirty="0" smtClean="0"/>
              <a:t>Write the equation and press enter.</a:t>
            </a:r>
          </a:p>
          <a:p>
            <a:r>
              <a:rPr lang="en-CA" dirty="0" smtClean="0"/>
              <a:t>If you change the data, your equation will be automatically updated.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99542"/>
            <a:ext cx="4432300" cy="1066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496" y="2859782"/>
            <a:ext cx="4445000" cy="1066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1" y="4028186"/>
            <a:ext cx="6341663" cy="10901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064" y="1792982"/>
            <a:ext cx="4432300" cy="1066800"/>
          </a:xfrm>
          <a:prstGeom prst="rect">
            <a:avLst/>
          </a:prstGeom>
        </p:spPr>
      </p:pic>
      <p:sp>
        <p:nvSpPr>
          <p:cNvPr id="11" name="Text Placeholder 2"/>
          <p:cNvSpPr txBox="1">
            <a:spLocks/>
          </p:cNvSpPr>
          <p:nvPr/>
        </p:nvSpPr>
        <p:spPr>
          <a:xfrm>
            <a:off x="107504" y="4076675"/>
            <a:ext cx="2771800" cy="1187410"/>
          </a:xfrm>
          <a:prstGeom prst="rect">
            <a:avLst/>
          </a:prstGeom>
          <a:noFill/>
          <a:ln>
            <a:noFill/>
          </a:ln>
        </p:spPr>
        <p:txBody>
          <a:bodyPr vert="horz"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CA" sz="2400" dirty="0" smtClean="0"/>
              <a:t>Expand your </a:t>
            </a:r>
            <a:br>
              <a:rPr lang="en-CA" sz="2400" dirty="0" smtClean="0"/>
            </a:br>
            <a:r>
              <a:rPr lang="en-CA" sz="2400" dirty="0" smtClean="0"/>
              <a:t>spreadsheet</a:t>
            </a:r>
            <a:br>
              <a:rPr lang="en-CA" sz="2400" dirty="0" smtClean="0"/>
            </a:br>
            <a:r>
              <a:rPr lang="en-CA" sz="2400" dirty="0" smtClean="0"/>
              <a:t>as required:</a:t>
            </a:r>
            <a:endParaRPr lang="en-CA" sz="2600" dirty="0" smtClean="0"/>
          </a:p>
        </p:txBody>
      </p:sp>
    </p:spTree>
    <p:extLst>
      <p:ext uri="{BB962C8B-B14F-4D97-AF65-F5344CB8AC3E}">
        <p14:creationId xmlns:p14="http://schemas.microsoft.com/office/powerpoint/2010/main" val="3553730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GRAPHS</a:t>
            </a:r>
            <a:endParaRPr lang="en-CA" b="1" u="sng" dirty="0">
              <a:solidFill>
                <a:schemeClr val="tx2"/>
              </a:solidFill>
            </a:endParaRPr>
          </a:p>
        </p:txBody>
      </p:sp>
      <p:sp>
        <p:nvSpPr>
          <p:cNvPr id="3" name="Content Placeholder 2"/>
          <p:cNvSpPr>
            <a:spLocks noGrp="1"/>
          </p:cNvSpPr>
          <p:nvPr>
            <p:ph idx="1"/>
          </p:nvPr>
        </p:nvSpPr>
        <p:spPr>
          <a:xfrm>
            <a:off x="107504" y="699542"/>
            <a:ext cx="8928992" cy="4353948"/>
          </a:xfrm>
        </p:spPr>
        <p:txBody>
          <a:bodyPr>
            <a:normAutofit/>
          </a:bodyPr>
          <a:lstStyle/>
          <a:p>
            <a:r>
              <a:rPr lang="en-CA" dirty="0" smtClean="0"/>
              <a:t>There are three graphs to create and submit for this lab. Use the “Uploading graphs” tool at the bottom of the experiment page in </a:t>
            </a:r>
            <a:r>
              <a:rPr lang="en-CA" dirty="0" err="1" smtClean="0"/>
              <a:t>Brightspace</a:t>
            </a:r>
            <a:r>
              <a:rPr lang="en-CA" dirty="0" smtClean="0"/>
              <a:t>.</a:t>
            </a:r>
          </a:p>
        </p:txBody>
      </p:sp>
      <p:pic>
        <p:nvPicPr>
          <p:cNvPr id="4" name="Picture 3"/>
          <p:cNvPicPr>
            <a:picLocks noChangeAspect="1"/>
          </p:cNvPicPr>
          <p:nvPr/>
        </p:nvPicPr>
        <p:blipFill>
          <a:blip r:embed="rId2"/>
          <a:stretch>
            <a:fillRect/>
          </a:stretch>
        </p:blipFill>
        <p:spPr>
          <a:xfrm>
            <a:off x="1547664" y="2211710"/>
            <a:ext cx="5832648" cy="2862418"/>
          </a:xfrm>
          <a:prstGeom prst="rect">
            <a:avLst/>
          </a:prstGeom>
        </p:spPr>
      </p:pic>
    </p:spTree>
    <p:extLst>
      <p:ext uri="{BB962C8B-B14F-4D97-AF65-F5344CB8AC3E}">
        <p14:creationId xmlns:p14="http://schemas.microsoft.com/office/powerpoint/2010/main" val="255389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504" y="51470"/>
            <a:ext cx="2592288"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dirty="0">
                <a:solidFill>
                  <a:schemeClr val="tx2"/>
                </a:solidFill>
              </a:rPr>
              <a:t>CLEAN </a:t>
            </a:r>
            <a:r>
              <a:rPr lang="en-US" sz="3600" b="1" u="sng" dirty="0" smtClean="0">
                <a:solidFill>
                  <a:schemeClr val="tx2"/>
                </a:solidFill>
              </a:rPr>
              <a:t>UP!</a:t>
            </a:r>
            <a:endParaRPr lang="en-CA" sz="3600" u="sng" dirty="0">
              <a:solidFill>
                <a:schemeClr val="tx2"/>
              </a:solidFill>
            </a:endParaRPr>
          </a:p>
        </p:txBody>
      </p:sp>
      <p:sp>
        <p:nvSpPr>
          <p:cNvPr id="10" name="Content Placeholder 2"/>
          <p:cNvSpPr txBox="1">
            <a:spLocks/>
          </p:cNvSpPr>
          <p:nvPr/>
        </p:nvSpPr>
        <p:spPr>
          <a:xfrm>
            <a:off x="35495" y="699542"/>
            <a:ext cx="6408713" cy="444395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Turn off the air supply, computer, and </a:t>
            </a:r>
            <a:r>
              <a:rPr lang="en-US" b="1" dirty="0"/>
              <a:t>don’t forget to take your USB key.</a:t>
            </a:r>
          </a:p>
          <a:p>
            <a:r>
              <a:rPr lang="en-US" dirty="0"/>
              <a:t>Put the gliders, </a:t>
            </a:r>
            <a:r>
              <a:rPr lang="en-US" dirty="0" smtClean="0"/>
              <a:t>bumpers, </a:t>
            </a:r>
            <a:r>
              <a:rPr lang="en-US" dirty="0"/>
              <a:t>and weights on the table.</a:t>
            </a:r>
          </a:p>
          <a:p>
            <a:r>
              <a:rPr lang="en-US" dirty="0"/>
              <a:t>Please recycle scrap paper and throw away any garbage. Please leave your station as clean as you can.</a:t>
            </a:r>
          </a:p>
          <a:p>
            <a:r>
              <a:rPr lang="en-US" dirty="0"/>
              <a:t>Push back the monitor, keyboard, and mouse. Please push your chair back under the table.</a:t>
            </a:r>
          </a:p>
          <a:p>
            <a:r>
              <a:rPr lang="en-US" dirty="0"/>
              <a:t>Thank you!</a:t>
            </a:r>
            <a:endParaRPr lang="en-CA" dirty="0">
              <a:solidFill>
                <a:schemeClr val="accent2"/>
              </a:solidFill>
            </a:endParaRPr>
          </a:p>
          <a:p>
            <a:endParaRPr lang="en-US" b="1" dirty="0"/>
          </a:p>
        </p:txBody>
      </p:sp>
      <p:sp>
        <p:nvSpPr>
          <p:cNvPr id="11" name="Rectangle 10"/>
          <p:cNvSpPr/>
          <p:nvPr/>
        </p:nvSpPr>
        <p:spPr>
          <a:xfrm>
            <a:off x="6723263" y="195486"/>
            <a:ext cx="3240360" cy="646331"/>
          </a:xfrm>
          <a:prstGeom prst="rect">
            <a:avLst/>
          </a:prstGeom>
        </p:spPr>
        <p:txBody>
          <a:bodyPr wrap="square">
            <a:spAutoFit/>
          </a:bodyPr>
          <a:lstStyle/>
          <a:p>
            <a:r>
              <a:rPr lang="en-US" sz="3600" b="1" u="sng" dirty="0">
                <a:solidFill>
                  <a:schemeClr val="tx2"/>
                </a:solidFill>
              </a:rPr>
              <a:t>DUE DATE</a:t>
            </a:r>
            <a:endParaRPr lang="en-CA" sz="3600" dirty="0"/>
          </a:p>
        </p:txBody>
      </p:sp>
      <p:sp>
        <p:nvSpPr>
          <p:cNvPr id="12" name="Content Placeholder 2"/>
          <p:cNvSpPr txBox="1">
            <a:spLocks/>
          </p:cNvSpPr>
          <p:nvPr/>
        </p:nvSpPr>
        <p:spPr>
          <a:xfrm>
            <a:off x="6660232" y="843558"/>
            <a:ext cx="2304256" cy="42999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report is due at the end </a:t>
            </a:r>
            <a:r>
              <a:rPr lang="en-US" sz="1800" dirty="0" smtClean="0"/>
              <a:t>of </a:t>
            </a:r>
            <a:r>
              <a:rPr lang="en-US" sz="1800" dirty="0"/>
              <a:t>the lab </a:t>
            </a:r>
            <a:r>
              <a:rPr lang="en-US" sz="1800" dirty="0" smtClean="0"/>
              <a:t>session!</a:t>
            </a:r>
          </a:p>
          <a:p>
            <a:pPr marL="0" indent="0">
              <a:buNone/>
            </a:pPr>
            <a:r>
              <a:rPr lang="en-US" sz="1800" dirty="0" smtClean="0"/>
              <a:t>Make sure you submit your graphs in </a:t>
            </a:r>
            <a:r>
              <a:rPr lang="en-US" sz="1800" dirty="0" err="1" smtClean="0"/>
              <a:t>Brightspace</a:t>
            </a:r>
            <a:r>
              <a:rPr lang="en-US" sz="1800" dirty="0" smtClean="0"/>
              <a:t> before leaving!</a:t>
            </a:r>
            <a:endParaRPr lang="en-US" sz="1800" dirty="0"/>
          </a:p>
          <a:p>
            <a:pPr marL="0" indent="0">
              <a:buNone/>
            </a:pPr>
            <a:endParaRPr lang="en-US" sz="1800" dirty="0"/>
          </a:p>
          <a:p>
            <a:pPr marL="0" indent="0">
              <a:buNone/>
            </a:pPr>
            <a:r>
              <a:rPr lang="en-US" sz="1800" dirty="0"/>
              <a:t/>
            </a:r>
            <a:br>
              <a:rPr lang="en-US" sz="1800" dirty="0"/>
            </a:br>
            <a:r>
              <a:rPr lang="en-US" sz="1800" dirty="0"/>
              <a:t/>
            </a:r>
            <a:br>
              <a:rPr lang="en-US" sz="1800" dirty="0"/>
            </a:br>
            <a:r>
              <a:rPr lang="en-US" sz="1800" dirty="0"/>
              <a:t> </a:t>
            </a:r>
            <a:br>
              <a:rPr lang="en-US" sz="1800" dirty="0"/>
            </a:br>
            <a:endParaRPr lang="en-US" sz="1800" dirty="0"/>
          </a:p>
          <a:p>
            <a:pPr marL="0" indent="0">
              <a:buNone/>
            </a:pPr>
            <a:r>
              <a:rPr lang="en-US" sz="1800" dirty="0" smtClean="0"/>
              <a:t>Don’t </a:t>
            </a:r>
            <a:r>
              <a:rPr lang="en-US" sz="1800" dirty="0"/>
              <a:t>forget to do your </a:t>
            </a:r>
            <a:r>
              <a:rPr lang="en-US" sz="1800" dirty="0" smtClean="0"/>
              <a:t>pre-lab test</a:t>
            </a:r>
            <a:r>
              <a:rPr lang="en-US" sz="1800" dirty="0"/>
              <a:t/>
            </a:r>
            <a:br>
              <a:rPr lang="en-US" sz="1800" dirty="0"/>
            </a:br>
            <a:r>
              <a:rPr lang="en-US" sz="1800" dirty="0"/>
              <a:t>for the next </a:t>
            </a:r>
            <a:r>
              <a:rPr lang="en-US" sz="1800" dirty="0" smtClean="0"/>
              <a:t>experiment!</a:t>
            </a:r>
            <a:endParaRPr lang="en-CA" sz="1800" dirty="0">
              <a:solidFill>
                <a:srgbClr val="FF0000"/>
              </a:solidFill>
            </a:endParaRPr>
          </a:p>
        </p:txBody>
      </p:sp>
      <p:sp>
        <p:nvSpPr>
          <p:cNvPr id="20" name="Rectangle 19"/>
          <p:cNvSpPr/>
          <p:nvPr/>
        </p:nvSpPr>
        <p:spPr>
          <a:xfrm>
            <a:off x="6660232" y="3291830"/>
            <a:ext cx="2556299" cy="646331"/>
          </a:xfrm>
          <a:prstGeom prst="rect">
            <a:avLst/>
          </a:prstGeom>
        </p:spPr>
        <p:txBody>
          <a:bodyPr wrap="square">
            <a:spAutoFit/>
          </a:bodyPr>
          <a:lstStyle/>
          <a:p>
            <a:r>
              <a:rPr lang="en-US" sz="3600" b="1" u="sng" dirty="0" smtClean="0">
                <a:solidFill>
                  <a:schemeClr val="tx2"/>
                </a:solidFill>
              </a:rPr>
              <a:t>PRE-LAB</a:t>
            </a:r>
            <a:endParaRPr lang="en-CA" sz="3600" dirty="0"/>
          </a:p>
        </p:txBody>
      </p:sp>
      <p:cxnSp>
        <p:nvCxnSpPr>
          <p:cNvPr id="21" name="Straight Connector 20"/>
          <p:cNvCxnSpPr/>
          <p:nvPr/>
        </p:nvCxnSpPr>
        <p:spPr>
          <a:xfrm>
            <a:off x="6516216"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16216" y="3147814"/>
            <a:ext cx="262778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336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INTRODUCTION</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951570"/>
                <a:ext cx="9036496" cy="4284476"/>
              </a:xfrm>
            </p:spPr>
            <p:txBody>
              <a:bodyPr>
                <a:normAutofit lnSpcReduction="10000"/>
              </a:bodyPr>
              <a:lstStyle/>
              <a:p>
                <a:r>
                  <a:rPr lang="en-CA" dirty="0" smtClean="0"/>
                  <a:t>We will study the conservation of linear momentum and energy in </a:t>
                </a:r>
                <a:r>
                  <a:rPr lang="en-CA" b="1" dirty="0" smtClean="0"/>
                  <a:t>elastic</a:t>
                </a:r>
                <a:r>
                  <a:rPr lang="en-CA" dirty="0" smtClean="0"/>
                  <a:t> and </a:t>
                </a:r>
                <a:r>
                  <a:rPr lang="en-CA" b="1" dirty="0" smtClean="0"/>
                  <a:t>inelastic</a:t>
                </a:r>
                <a:r>
                  <a:rPr lang="en-CA" dirty="0" smtClean="0"/>
                  <a:t> collisions in one dimension.</a:t>
                </a:r>
              </a:p>
              <a:p>
                <a:r>
                  <a:rPr lang="en-CA" dirty="0" smtClean="0"/>
                  <a:t>A moving object possesses kinetic energy </a:t>
                </a:r>
                <a:br>
                  <a:rPr lang="en-CA" dirty="0" smtClean="0"/>
                </a:br>
                <a:r>
                  <a:rPr lang="en-CA" dirty="0" smtClean="0"/>
                  <a:t>(</a:t>
                </a:r>
                <a14:m>
                  <m:oMath xmlns:m="http://schemas.openxmlformats.org/officeDocument/2006/math">
                    <m:r>
                      <a:rPr lang="en-CA" b="0" i="1" smtClean="0">
                        <a:latin typeface="Cambria Math" panose="02040503050406030204" pitchFamily="18" charset="0"/>
                      </a:rPr>
                      <m:t>𝐸</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r>
                      <a:rPr lang="en-CA" b="0" i="1" smtClean="0">
                        <a:latin typeface="Cambria Math" panose="02040503050406030204" pitchFamily="18" charset="0"/>
                      </a:rPr>
                      <m:t>𝑚</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𝑣</m:t>
                        </m:r>
                      </m:e>
                      <m:sup>
                        <m:r>
                          <a:rPr lang="en-CA" b="0" i="1" smtClean="0">
                            <a:latin typeface="Cambria Math" panose="02040503050406030204" pitchFamily="18" charset="0"/>
                          </a:rPr>
                          <m:t>2</m:t>
                        </m:r>
                      </m:sup>
                    </m:sSup>
                  </m:oMath>
                </a14:m>
                <a:r>
                  <a:rPr lang="en-CA" dirty="0" smtClean="0"/>
                  <a:t>) and momentum (</a:t>
                </a:r>
                <a14:m>
                  <m:oMath xmlns:m="http://schemas.openxmlformats.org/officeDocument/2006/math">
                    <m:r>
                      <a:rPr lang="en-CA" b="0" i="1" smtClean="0">
                        <a:latin typeface="Cambria Math" panose="02040503050406030204" pitchFamily="18" charset="0"/>
                      </a:rPr>
                      <m:t>𝑝</m:t>
                    </m:r>
                    <m:r>
                      <a:rPr lang="en-CA" b="0" i="1" smtClean="0">
                        <a:latin typeface="Cambria Math" panose="02040503050406030204" pitchFamily="18" charset="0"/>
                      </a:rPr>
                      <m:t>=</m:t>
                    </m:r>
                    <m:r>
                      <a:rPr lang="en-CA" b="0" i="1" smtClean="0">
                        <a:latin typeface="Cambria Math" panose="02040503050406030204" pitchFamily="18" charset="0"/>
                      </a:rPr>
                      <m:t>𝑚𝑣</m:t>
                    </m:r>
                  </m:oMath>
                </a14:m>
                <a:r>
                  <a:rPr lang="en-CA" dirty="0" smtClean="0"/>
                  <a:t>).</a:t>
                </a:r>
              </a:p>
              <a:p>
                <a:r>
                  <a:rPr lang="en-CA" dirty="0" smtClean="0"/>
                  <a:t>When two objects collide in 1D, the velocity (and thus, momentum and energy) of each object changes.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951570"/>
                <a:ext cx="9036496" cy="4284476"/>
              </a:xfrm>
              <a:blipFill>
                <a:blip r:embed="rId2"/>
                <a:stretch>
                  <a:fillRect l="-1552" t="-298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INTRODUCTION (cont.)</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9936"/>
                <a:ext cx="9144000" cy="4373564"/>
              </a:xfrm>
            </p:spPr>
            <p:txBody>
              <a:bodyPr>
                <a:normAutofit lnSpcReduction="10000"/>
              </a:bodyPr>
              <a:lstStyle/>
              <a:p>
                <a:r>
                  <a:rPr lang="en-CA" dirty="0" smtClean="0"/>
                  <a:t>We consider two gliders on the air track to be our single, closed system.</a:t>
                </a:r>
              </a:p>
              <a:p>
                <a:r>
                  <a:rPr lang="en-CA" dirty="0" smtClean="0"/>
                  <a:t>The position of the centre of mass for the two gliders,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𝐶𝑀</m:t>
                        </m:r>
                      </m:sub>
                    </m:sSub>
                  </m:oMath>
                </a14:m>
                <a:r>
                  <a:rPr lang="en-CA" dirty="0" smtClean="0"/>
                  <a:t> is:</a:t>
                </a:r>
                <a14:m>
                  <m:oMath xmlns:m="http://schemas.openxmlformats.org/officeDocument/2006/math">
                    <m:r>
                      <a:rPr lang="en-CA" sz="3000" b="0" i="0" smtClean="0">
                        <a:latin typeface="Cambria Math" panose="02040503050406030204" pitchFamily="18" charset="0"/>
                      </a:rPr>
                      <m:t>  </m:t>
                    </m:r>
                    <m:borderBox>
                      <m:borderBoxPr>
                        <m:ctrlPr>
                          <a:rPr lang="en-CA" sz="3000" b="0" i="1" smtClean="0">
                            <a:latin typeface="Cambria Math" panose="02040503050406030204" pitchFamily="18" charset="0"/>
                          </a:rPr>
                        </m:ctrlPr>
                      </m:borderBoxPr>
                      <m:e>
                        <m:sSub>
                          <m:sSubPr>
                            <m:ctrlPr>
                              <a:rPr lang="en-CA" sz="3000" i="1">
                                <a:latin typeface="Cambria Math" panose="02040503050406030204" pitchFamily="18" charset="0"/>
                              </a:rPr>
                            </m:ctrlPr>
                          </m:sSubPr>
                          <m:e>
                            <m:r>
                              <a:rPr lang="en-CA" sz="3000" i="1">
                                <a:latin typeface="Cambria Math" panose="02040503050406030204" pitchFamily="18" charset="0"/>
                              </a:rPr>
                              <m:t>𝑥</m:t>
                            </m:r>
                          </m:e>
                          <m:sub>
                            <m:r>
                              <a:rPr lang="en-CA" sz="3000" i="1">
                                <a:latin typeface="Cambria Math" panose="02040503050406030204" pitchFamily="18" charset="0"/>
                              </a:rPr>
                              <m:t>𝐶𝑀</m:t>
                            </m:r>
                          </m:sub>
                        </m:sSub>
                        <m:r>
                          <a:rPr lang="en-CA" sz="3000" i="1">
                            <a:latin typeface="Cambria Math" panose="02040503050406030204" pitchFamily="18" charset="0"/>
                          </a:rPr>
                          <m:t>=</m:t>
                        </m:r>
                        <m:f>
                          <m:fPr>
                            <m:ctrlPr>
                              <a:rPr lang="en-CA" sz="3000" i="1">
                                <a:latin typeface="Cambria Math" panose="02040503050406030204" pitchFamily="18" charset="0"/>
                              </a:rPr>
                            </m:ctrlPr>
                          </m:fPr>
                          <m:num>
                            <m:sSub>
                              <m:sSubPr>
                                <m:ctrlPr>
                                  <a:rPr lang="en-CA" sz="3000" i="1">
                                    <a:latin typeface="Cambria Math" panose="02040503050406030204" pitchFamily="18" charset="0"/>
                                  </a:rPr>
                                </m:ctrlPr>
                              </m:sSubPr>
                              <m:e>
                                <m:r>
                                  <a:rPr lang="en-CA" sz="3000" i="1">
                                    <a:latin typeface="Cambria Math" panose="02040503050406030204" pitchFamily="18" charset="0"/>
                                  </a:rPr>
                                  <m:t>𝑚</m:t>
                                </m:r>
                              </m:e>
                              <m:sub>
                                <m:r>
                                  <a:rPr lang="en-CA" sz="3000" i="1">
                                    <a:latin typeface="Cambria Math" panose="02040503050406030204" pitchFamily="18" charset="0"/>
                                  </a:rPr>
                                  <m:t>1</m:t>
                                </m:r>
                              </m:sub>
                            </m:sSub>
                            <m:sSub>
                              <m:sSubPr>
                                <m:ctrlPr>
                                  <a:rPr lang="en-CA" sz="3000" i="1">
                                    <a:latin typeface="Cambria Math" panose="02040503050406030204" pitchFamily="18" charset="0"/>
                                  </a:rPr>
                                </m:ctrlPr>
                              </m:sSubPr>
                              <m:e>
                                <m:r>
                                  <a:rPr lang="en-CA" sz="3000" i="1">
                                    <a:latin typeface="Cambria Math" panose="02040503050406030204" pitchFamily="18" charset="0"/>
                                  </a:rPr>
                                  <m:t>𝑥</m:t>
                                </m:r>
                              </m:e>
                              <m:sub>
                                <m:r>
                                  <a:rPr lang="en-CA" sz="3000" i="1">
                                    <a:latin typeface="Cambria Math" panose="02040503050406030204" pitchFamily="18" charset="0"/>
                                  </a:rPr>
                                  <m:t>1</m:t>
                                </m:r>
                              </m:sub>
                            </m:sSub>
                            <m:r>
                              <a:rPr lang="en-CA" sz="3000" i="1">
                                <a:latin typeface="Cambria Math" panose="02040503050406030204" pitchFamily="18" charset="0"/>
                              </a:rPr>
                              <m:t>+</m:t>
                            </m:r>
                            <m:sSub>
                              <m:sSubPr>
                                <m:ctrlPr>
                                  <a:rPr lang="en-CA" sz="3000" i="1">
                                    <a:latin typeface="Cambria Math" panose="02040503050406030204" pitchFamily="18" charset="0"/>
                                  </a:rPr>
                                </m:ctrlPr>
                              </m:sSubPr>
                              <m:e>
                                <m:r>
                                  <a:rPr lang="en-CA" sz="3000" i="1">
                                    <a:latin typeface="Cambria Math" panose="02040503050406030204" pitchFamily="18" charset="0"/>
                                  </a:rPr>
                                  <m:t>𝑚</m:t>
                                </m:r>
                              </m:e>
                              <m:sub>
                                <m:r>
                                  <a:rPr lang="en-CA" sz="3000" i="1">
                                    <a:latin typeface="Cambria Math" panose="02040503050406030204" pitchFamily="18" charset="0"/>
                                  </a:rPr>
                                  <m:t>2</m:t>
                                </m:r>
                              </m:sub>
                            </m:sSub>
                            <m:sSub>
                              <m:sSubPr>
                                <m:ctrlPr>
                                  <a:rPr lang="en-CA" sz="3000" i="1">
                                    <a:latin typeface="Cambria Math" panose="02040503050406030204" pitchFamily="18" charset="0"/>
                                  </a:rPr>
                                </m:ctrlPr>
                              </m:sSubPr>
                              <m:e>
                                <m:r>
                                  <a:rPr lang="en-CA" sz="3000" i="1">
                                    <a:latin typeface="Cambria Math" panose="02040503050406030204" pitchFamily="18" charset="0"/>
                                  </a:rPr>
                                  <m:t>𝑥</m:t>
                                </m:r>
                              </m:e>
                              <m:sub>
                                <m:r>
                                  <a:rPr lang="en-CA" sz="3000" i="1">
                                    <a:latin typeface="Cambria Math" panose="02040503050406030204" pitchFamily="18" charset="0"/>
                                  </a:rPr>
                                  <m:t>2</m:t>
                                </m:r>
                              </m:sub>
                            </m:sSub>
                          </m:num>
                          <m:den>
                            <m:sSub>
                              <m:sSubPr>
                                <m:ctrlPr>
                                  <a:rPr lang="en-CA" sz="3000" i="1">
                                    <a:latin typeface="Cambria Math" panose="02040503050406030204" pitchFamily="18" charset="0"/>
                                  </a:rPr>
                                </m:ctrlPr>
                              </m:sSubPr>
                              <m:e>
                                <m:r>
                                  <a:rPr lang="en-CA" sz="3000" i="1">
                                    <a:latin typeface="Cambria Math" panose="02040503050406030204" pitchFamily="18" charset="0"/>
                                  </a:rPr>
                                  <m:t>𝑚</m:t>
                                </m:r>
                              </m:e>
                              <m:sub>
                                <m:r>
                                  <a:rPr lang="en-CA" sz="3000" i="1">
                                    <a:latin typeface="Cambria Math" panose="02040503050406030204" pitchFamily="18" charset="0"/>
                                  </a:rPr>
                                  <m:t>1</m:t>
                                </m:r>
                              </m:sub>
                            </m:sSub>
                            <m:r>
                              <a:rPr lang="en-CA" sz="3000" i="1">
                                <a:latin typeface="Cambria Math" panose="02040503050406030204" pitchFamily="18" charset="0"/>
                              </a:rPr>
                              <m:t>+</m:t>
                            </m:r>
                            <m:sSub>
                              <m:sSubPr>
                                <m:ctrlPr>
                                  <a:rPr lang="en-CA" sz="3000" i="1">
                                    <a:latin typeface="Cambria Math" panose="02040503050406030204" pitchFamily="18" charset="0"/>
                                  </a:rPr>
                                </m:ctrlPr>
                              </m:sSubPr>
                              <m:e>
                                <m:r>
                                  <a:rPr lang="en-CA" sz="3000" i="1">
                                    <a:latin typeface="Cambria Math" panose="02040503050406030204" pitchFamily="18" charset="0"/>
                                  </a:rPr>
                                  <m:t>𝑚</m:t>
                                </m:r>
                              </m:e>
                              <m:sub>
                                <m:r>
                                  <a:rPr lang="en-CA" sz="3000" i="1">
                                    <a:latin typeface="Cambria Math" panose="02040503050406030204" pitchFamily="18" charset="0"/>
                                  </a:rPr>
                                  <m:t>2</m:t>
                                </m:r>
                              </m:sub>
                            </m:sSub>
                          </m:den>
                        </m:f>
                      </m:e>
                    </m:borderBox>
                  </m:oMath>
                </a14:m>
                <a:r>
                  <a:rPr lang="en-CA" dirty="0"/>
                  <a:t/>
                </a:r>
                <a:br>
                  <a:rPr lang="en-CA" dirty="0"/>
                </a:br>
                <a:r>
                  <a:rPr lang="en-CA" dirty="0" smtClean="0"/>
                  <a:t>where the </a:t>
                </a:r>
                <a14:m>
                  <m:oMath xmlns:m="http://schemas.openxmlformats.org/officeDocument/2006/math">
                    <m:r>
                      <a:rPr lang="en-CA" i="1" dirty="0" smtClean="0">
                        <a:latin typeface="Cambria Math" panose="02040503050406030204" pitchFamily="18" charset="0"/>
                      </a:rPr>
                      <m:t>1</m:t>
                    </m:r>
                  </m:oMath>
                </a14:m>
                <a:r>
                  <a:rPr lang="en-CA" dirty="0" smtClean="0"/>
                  <a:t> and </a:t>
                </a:r>
                <a14:m>
                  <m:oMath xmlns:m="http://schemas.openxmlformats.org/officeDocument/2006/math">
                    <m:r>
                      <a:rPr lang="en-CA" i="1" dirty="0" smtClean="0">
                        <a:latin typeface="Cambria Math" panose="02040503050406030204" pitchFamily="18" charset="0"/>
                      </a:rPr>
                      <m:t>2</m:t>
                    </m:r>
                  </m:oMath>
                </a14:m>
                <a:r>
                  <a:rPr lang="en-CA" dirty="0" smtClean="0"/>
                  <a:t> refer to 1</a:t>
                </a:r>
                <a:r>
                  <a:rPr lang="en-CA" baseline="30000" dirty="0" smtClean="0"/>
                  <a:t>st</a:t>
                </a:r>
                <a:r>
                  <a:rPr lang="en-CA" dirty="0" smtClean="0"/>
                  <a:t> and 2</a:t>
                </a:r>
                <a:r>
                  <a:rPr lang="en-CA" baseline="30000" dirty="0" smtClean="0"/>
                  <a:t>nd</a:t>
                </a:r>
                <a:r>
                  <a:rPr lang="en-CA" dirty="0" smtClean="0"/>
                  <a:t> object.</a:t>
                </a:r>
              </a:p>
              <a:p>
                <a:r>
                  <a:rPr lang="en-CA" dirty="0" smtClean="0"/>
                  <a:t>In part 1 you will analyze the motion of two gliders during a collision and examine the behaviour of their centre of mass.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9936"/>
                <a:ext cx="9144000" cy="4373564"/>
              </a:xfrm>
              <a:blipFill>
                <a:blip r:embed="rId2"/>
                <a:stretch>
                  <a:fillRect l="-1533" t="-2925"/>
                </a:stretch>
              </a:blipFill>
            </p:spPr>
            <p:txBody>
              <a:bodyPr/>
              <a:lstStyle/>
              <a:p>
                <a:r>
                  <a:rPr lang="en-US">
                    <a:noFill/>
                  </a:rPr>
                  <a:t> </a:t>
                </a:r>
              </a:p>
            </p:txBody>
          </p:sp>
        </mc:Fallback>
      </mc:AlternateContent>
    </p:spTree>
    <p:extLst>
      <p:ext uri="{BB962C8B-B14F-4D97-AF65-F5344CB8AC3E}">
        <p14:creationId xmlns:p14="http://schemas.microsoft.com/office/powerpoint/2010/main" val="3420122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99" y="4371975"/>
            <a:ext cx="75533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INTRODUCTION (cont.)</a:t>
            </a:r>
            <a:endParaRPr lang="en-CA" b="1" u="sng" dirty="0">
              <a:solidFill>
                <a:schemeClr val="tx2"/>
              </a:solidFill>
            </a:endParaRPr>
          </a:p>
        </p:txBody>
      </p:sp>
      <p:sp>
        <p:nvSpPr>
          <p:cNvPr id="3" name="Content Placeholder 2"/>
          <p:cNvSpPr>
            <a:spLocks noGrp="1"/>
          </p:cNvSpPr>
          <p:nvPr>
            <p:ph idx="1"/>
          </p:nvPr>
        </p:nvSpPr>
        <p:spPr>
          <a:xfrm>
            <a:off x="107504" y="771550"/>
            <a:ext cx="8928992" cy="3888432"/>
          </a:xfrm>
        </p:spPr>
        <p:txBody>
          <a:bodyPr>
            <a:normAutofit/>
          </a:bodyPr>
          <a:lstStyle/>
          <a:p>
            <a:r>
              <a:rPr lang="en-CA" dirty="0" smtClean="0"/>
              <a:t>In a closed system, any force that one object exerts on another are internal to the system.</a:t>
            </a:r>
          </a:p>
          <a:p>
            <a:r>
              <a:rPr lang="en-CA" dirty="0" smtClean="0"/>
              <a:t>In parts 2 and 3, we will examine the momentum and kinetic energy of both gliders undergoing </a:t>
            </a:r>
            <a:r>
              <a:rPr lang="en-CA" b="1" dirty="0" smtClean="0"/>
              <a:t>elastic</a:t>
            </a:r>
            <a:r>
              <a:rPr lang="en-CA" dirty="0" smtClean="0"/>
              <a:t> and </a:t>
            </a:r>
            <a:r>
              <a:rPr lang="en-CA" b="1" dirty="0" smtClean="0"/>
              <a:t>inelastic</a:t>
            </a:r>
            <a:r>
              <a:rPr lang="en-CA" dirty="0" smtClean="0"/>
              <a:t> collisions.</a:t>
            </a:r>
          </a:p>
          <a:p>
            <a:r>
              <a:rPr lang="en-CA" dirty="0" smtClean="0"/>
              <a:t>When two objects collide, the total momentum is conserved:</a:t>
            </a:r>
          </a:p>
          <a:p>
            <a:endParaRPr lang="en-CA" dirty="0" smtClean="0"/>
          </a:p>
        </p:txBody>
      </p:sp>
    </p:spTree>
    <p:extLst>
      <p:ext uri="{BB962C8B-B14F-4D97-AF65-F5344CB8AC3E}">
        <p14:creationId xmlns:p14="http://schemas.microsoft.com/office/powerpoint/2010/main" val="6986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478"/>
            <a:ext cx="8229600" cy="857250"/>
          </a:xfrm>
        </p:spPr>
        <p:txBody>
          <a:bodyPr/>
          <a:lstStyle/>
          <a:p>
            <a:r>
              <a:rPr lang="en-CA" b="1" u="sng" dirty="0" smtClean="0">
                <a:solidFill>
                  <a:schemeClr val="tx2"/>
                </a:solidFill>
              </a:rPr>
              <a:t>OBJECTIVES</a:t>
            </a:r>
            <a:endParaRPr lang="en-CA" b="1" u="sng" dirty="0">
              <a:solidFill>
                <a:schemeClr val="tx2"/>
              </a:solidFill>
            </a:endParaRPr>
          </a:p>
        </p:txBody>
      </p:sp>
      <p:sp>
        <p:nvSpPr>
          <p:cNvPr id="3" name="Content Placeholder 2"/>
          <p:cNvSpPr>
            <a:spLocks noGrp="1"/>
          </p:cNvSpPr>
          <p:nvPr>
            <p:ph idx="1"/>
          </p:nvPr>
        </p:nvSpPr>
        <p:spPr>
          <a:xfrm>
            <a:off x="107504" y="980728"/>
            <a:ext cx="8928992" cy="4284476"/>
          </a:xfrm>
        </p:spPr>
        <p:txBody>
          <a:bodyPr>
            <a:normAutofit/>
          </a:bodyPr>
          <a:lstStyle/>
          <a:p>
            <a:r>
              <a:rPr lang="en-CA" dirty="0" smtClean="0"/>
              <a:t>Compare position-time graphs for individual gliders with one for the centre of mass of the system.</a:t>
            </a:r>
          </a:p>
          <a:p>
            <a:r>
              <a:rPr lang="en-CA" dirty="0" smtClean="0"/>
              <a:t>Compare velocity vs. time graphs for gliders undergoing two types of collisions.</a:t>
            </a:r>
          </a:p>
          <a:p>
            <a:r>
              <a:rPr lang="en-CA" dirty="0" smtClean="0"/>
              <a:t>Compare momentum and kinetic energy of your system before and after the collisions.</a:t>
            </a:r>
          </a:p>
        </p:txBody>
      </p:sp>
    </p:spTree>
    <p:extLst>
      <p:ext uri="{BB962C8B-B14F-4D97-AF65-F5344CB8AC3E}">
        <p14:creationId xmlns:p14="http://schemas.microsoft.com/office/powerpoint/2010/main" val="68830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502" y="689620"/>
            <a:ext cx="54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hape 24"/>
          <p:cNvSpPr txBox="1">
            <a:spLocks noGrp="1"/>
          </p:cNvSpPr>
          <p:nvPr/>
        </p:nvSpPr>
        <p:spPr>
          <a:xfrm>
            <a:off x="107504" y="564654"/>
            <a:ext cx="8229600" cy="26551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lvl="0" rtl="0">
              <a:buNone/>
            </a:pPr>
            <a:r>
              <a:rPr lang="en" dirty="0">
                <a:solidFill>
                  <a:srgbClr val="1155CC"/>
                </a:solidFill>
                <a:latin typeface="Calibri"/>
                <a:ea typeface="Calibri"/>
                <a:cs typeface="Calibri"/>
                <a:sym typeface="Calibri"/>
              </a:rPr>
              <a:t>The </a:t>
            </a:r>
            <a:r>
              <a:rPr lang="en" dirty="0" smtClean="0">
                <a:solidFill>
                  <a:srgbClr val="1155CC"/>
                </a:solidFill>
                <a:latin typeface="Calibri"/>
                <a:ea typeface="Calibri"/>
                <a:cs typeface="Calibri"/>
                <a:sym typeface="Calibri"/>
              </a:rPr>
              <a:t>setup</a:t>
            </a:r>
          </a:p>
          <a:p>
            <a:pPr lvl="0" rtl="0">
              <a:buNone/>
            </a:pPr>
            <a:r>
              <a:rPr lang="en" dirty="0" smtClean="0">
                <a:solidFill>
                  <a:srgbClr val="1155CC"/>
                </a:solidFill>
                <a:latin typeface="Calibri"/>
                <a:ea typeface="Calibri"/>
                <a:cs typeface="Calibri"/>
                <a:sym typeface="Calibri"/>
              </a:rPr>
              <a:t>(elastic):</a:t>
            </a:r>
            <a:endParaRPr lang="en" dirty="0">
              <a:solidFill>
                <a:srgbClr val="1155CC"/>
              </a:solidFill>
              <a:latin typeface="Calibri"/>
              <a:ea typeface="Calibri"/>
              <a:cs typeface="Calibri"/>
              <a:sym typeface="Calibri"/>
            </a:endParaRPr>
          </a:p>
        </p:txBody>
      </p:sp>
      <p:sp>
        <p:nvSpPr>
          <p:cNvPr id="6" name="Shape 25"/>
          <p:cNvSpPr txBox="1"/>
          <p:nvPr/>
        </p:nvSpPr>
        <p:spPr>
          <a:xfrm>
            <a:off x="3673653" y="4777755"/>
            <a:ext cx="1751100" cy="457200"/>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lgn="ctr" rtl="0">
              <a:buNone/>
            </a:pPr>
            <a:r>
              <a:rPr lang="en" sz="1800" dirty="0" smtClean="0">
                <a:solidFill>
                  <a:srgbClr val="FF0000"/>
                </a:solidFill>
              </a:rPr>
              <a:t>Glider 1</a:t>
            </a:r>
            <a:endParaRPr lang="en" sz="1800" dirty="0">
              <a:solidFill>
                <a:srgbClr val="FF0000"/>
              </a:solidFill>
            </a:endParaRPr>
          </a:p>
        </p:txBody>
      </p:sp>
      <p:cxnSp>
        <p:nvCxnSpPr>
          <p:cNvPr id="7" name="Shape 26"/>
          <p:cNvCxnSpPr/>
          <p:nvPr/>
        </p:nvCxnSpPr>
        <p:spPr>
          <a:xfrm rot="10800000">
            <a:off x="4544253" y="2892817"/>
            <a:ext cx="2399" cy="1923299"/>
          </a:xfrm>
          <a:prstGeom prst="straightConnector1">
            <a:avLst/>
          </a:prstGeom>
          <a:noFill/>
          <a:ln w="28575" cap="flat">
            <a:solidFill>
              <a:srgbClr val="FF0000"/>
            </a:solidFill>
            <a:prstDash val="solid"/>
            <a:round/>
            <a:headEnd type="none" w="lg" len="lg"/>
            <a:tailEnd type="triangle" w="lg" len="lg"/>
          </a:ln>
        </p:spPr>
      </p:cxnSp>
      <p:sp>
        <p:nvSpPr>
          <p:cNvPr id="8" name="Shape 27"/>
          <p:cNvSpPr txBox="1"/>
          <p:nvPr/>
        </p:nvSpPr>
        <p:spPr>
          <a:xfrm>
            <a:off x="5731073" y="4490814"/>
            <a:ext cx="3444900" cy="457200"/>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lgn="ctr" rtl="0">
              <a:buNone/>
            </a:pPr>
            <a:r>
              <a:rPr lang="en" sz="1800" dirty="0" smtClean="0">
                <a:solidFill>
                  <a:srgbClr val="FF0000"/>
                </a:solidFill>
              </a:rPr>
              <a:t>Glider 2</a:t>
            </a:r>
            <a:r>
              <a:rPr lang="en" sz="1800" dirty="0">
                <a:solidFill>
                  <a:srgbClr val="FF0000"/>
                </a:solidFill>
              </a:rPr>
              <a:t/>
            </a:r>
            <a:br>
              <a:rPr lang="en" sz="1800" dirty="0">
                <a:solidFill>
                  <a:srgbClr val="FF0000"/>
                </a:solidFill>
              </a:rPr>
            </a:br>
            <a:r>
              <a:rPr lang="en" sz="1800" dirty="0">
                <a:solidFill>
                  <a:srgbClr val="FF0000"/>
                </a:solidFill>
              </a:rPr>
              <a:t>(with extra masses)</a:t>
            </a:r>
          </a:p>
        </p:txBody>
      </p:sp>
      <p:cxnSp>
        <p:nvCxnSpPr>
          <p:cNvPr id="9" name="Shape 28"/>
          <p:cNvCxnSpPr/>
          <p:nvPr/>
        </p:nvCxnSpPr>
        <p:spPr>
          <a:xfrm flipV="1">
            <a:off x="7441052" y="2557718"/>
            <a:ext cx="2" cy="1814232"/>
          </a:xfrm>
          <a:prstGeom prst="straightConnector1">
            <a:avLst/>
          </a:prstGeom>
          <a:noFill/>
          <a:ln w="28575" cap="flat">
            <a:solidFill>
              <a:srgbClr val="FF0000"/>
            </a:solidFill>
            <a:prstDash val="solid"/>
            <a:round/>
            <a:headEnd type="none" w="lg" len="lg"/>
            <a:tailEnd type="triangle" w="lg" len="lg"/>
          </a:ln>
        </p:spPr>
      </p:cxnSp>
      <p:sp>
        <p:nvSpPr>
          <p:cNvPr id="10" name="Shape 29"/>
          <p:cNvSpPr txBox="1"/>
          <p:nvPr/>
        </p:nvSpPr>
        <p:spPr>
          <a:xfrm>
            <a:off x="5049445" y="-45690"/>
            <a:ext cx="2042835" cy="457200"/>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lgn="ctr" rtl="0">
              <a:buNone/>
            </a:pPr>
            <a:r>
              <a:rPr lang="en" sz="1800" dirty="0" smtClean="0">
                <a:solidFill>
                  <a:srgbClr val="FF0000"/>
                </a:solidFill>
              </a:rPr>
              <a:t>Elastic bumpers</a:t>
            </a:r>
            <a:endParaRPr lang="en" sz="1800" dirty="0">
              <a:solidFill>
                <a:srgbClr val="FF0000"/>
              </a:solidFill>
            </a:endParaRPr>
          </a:p>
        </p:txBody>
      </p:sp>
      <p:cxnSp>
        <p:nvCxnSpPr>
          <p:cNvPr id="11" name="Shape 30"/>
          <p:cNvCxnSpPr/>
          <p:nvPr/>
        </p:nvCxnSpPr>
        <p:spPr>
          <a:xfrm flipH="1">
            <a:off x="5726553" y="378217"/>
            <a:ext cx="267899" cy="1406099"/>
          </a:xfrm>
          <a:prstGeom prst="straightConnector1">
            <a:avLst/>
          </a:prstGeom>
          <a:noFill/>
          <a:ln w="28575" cap="flat">
            <a:solidFill>
              <a:srgbClr val="FF0000"/>
            </a:solidFill>
            <a:prstDash val="solid"/>
            <a:round/>
            <a:headEnd type="none" w="lg" len="lg"/>
            <a:tailEnd type="triangle" w="lg" len="lg"/>
          </a:ln>
        </p:spPr>
      </p:cxnSp>
      <p:cxnSp>
        <p:nvCxnSpPr>
          <p:cNvPr id="12" name="Shape 31"/>
          <p:cNvCxnSpPr/>
          <p:nvPr/>
        </p:nvCxnSpPr>
        <p:spPr>
          <a:xfrm>
            <a:off x="6057978" y="375067"/>
            <a:ext cx="267899" cy="1406099"/>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1832991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699942"/>
            <a:ext cx="54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hape 24"/>
          <p:cNvSpPr txBox="1">
            <a:spLocks noGrp="1"/>
          </p:cNvSpPr>
          <p:nvPr/>
        </p:nvSpPr>
        <p:spPr>
          <a:xfrm>
            <a:off x="107504" y="564654"/>
            <a:ext cx="8229600" cy="26551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lvl="0" rtl="0">
              <a:buNone/>
            </a:pPr>
            <a:r>
              <a:rPr lang="en" dirty="0">
                <a:solidFill>
                  <a:srgbClr val="1155CC"/>
                </a:solidFill>
                <a:latin typeface="Calibri"/>
                <a:ea typeface="Calibri"/>
                <a:cs typeface="Calibri"/>
                <a:sym typeface="Calibri"/>
              </a:rPr>
              <a:t>The </a:t>
            </a:r>
            <a:r>
              <a:rPr lang="en" dirty="0" smtClean="0">
                <a:solidFill>
                  <a:srgbClr val="1155CC"/>
                </a:solidFill>
                <a:latin typeface="Calibri"/>
                <a:ea typeface="Calibri"/>
                <a:cs typeface="Calibri"/>
                <a:sym typeface="Calibri"/>
              </a:rPr>
              <a:t>setup</a:t>
            </a:r>
          </a:p>
          <a:p>
            <a:pPr lvl="0" rtl="0">
              <a:buNone/>
            </a:pPr>
            <a:r>
              <a:rPr lang="en" dirty="0" smtClean="0">
                <a:solidFill>
                  <a:srgbClr val="1155CC"/>
                </a:solidFill>
                <a:latin typeface="Calibri"/>
                <a:ea typeface="Calibri"/>
                <a:cs typeface="Calibri"/>
                <a:sym typeface="Calibri"/>
              </a:rPr>
              <a:t>(inelastic):</a:t>
            </a:r>
            <a:endParaRPr lang="en" dirty="0">
              <a:solidFill>
                <a:srgbClr val="1155CC"/>
              </a:solidFill>
              <a:latin typeface="Calibri"/>
              <a:ea typeface="Calibri"/>
              <a:cs typeface="Calibri"/>
              <a:sym typeface="Calibri"/>
            </a:endParaRPr>
          </a:p>
        </p:txBody>
      </p:sp>
      <p:sp>
        <p:nvSpPr>
          <p:cNvPr id="6" name="Shape 25"/>
          <p:cNvSpPr txBox="1"/>
          <p:nvPr/>
        </p:nvSpPr>
        <p:spPr>
          <a:xfrm>
            <a:off x="3673653" y="4777755"/>
            <a:ext cx="1751100" cy="457200"/>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lgn="ctr" rtl="0">
              <a:buNone/>
            </a:pPr>
            <a:r>
              <a:rPr lang="en" sz="1800" dirty="0" smtClean="0">
                <a:solidFill>
                  <a:srgbClr val="FF0000"/>
                </a:solidFill>
              </a:rPr>
              <a:t>Glider 1</a:t>
            </a:r>
            <a:endParaRPr lang="en" sz="1800" dirty="0">
              <a:solidFill>
                <a:srgbClr val="FF0000"/>
              </a:solidFill>
            </a:endParaRPr>
          </a:p>
        </p:txBody>
      </p:sp>
      <p:cxnSp>
        <p:nvCxnSpPr>
          <p:cNvPr id="7" name="Shape 26"/>
          <p:cNvCxnSpPr/>
          <p:nvPr/>
        </p:nvCxnSpPr>
        <p:spPr>
          <a:xfrm rot="10800000">
            <a:off x="4544253" y="2892817"/>
            <a:ext cx="2399" cy="1923299"/>
          </a:xfrm>
          <a:prstGeom prst="straightConnector1">
            <a:avLst/>
          </a:prstGeom>
          <a:noFill/>
          <a:ln w="28575" cap="flat">
            <a:solidFill>
              <a:srgbClr val="FF0000"/>
            </a:solidFill>
            <a:prstDash val="solid"/>
            <a:round/>
            <a:headEnd type="none" w="lg" len="lg"/>
            <a:tailEnd type="triangle" w="lg" len="lg"/>
          </a:ln>
        </p:spPr>
      </p:cxnSp>
      <p:sp>
        <p:nvSpPr>
          <p:cNvPr id="8" name="Shape 27"/>
          <p:cNvSpPr txBox="1"/>
          <p:nvPr/>
        </p:nvSpPr>
        <p:spPr>
          <a:xfrm>
            <a:off x="5731073" y="4490814"/>
            <a:ext cx="3444900" cy="457200"/>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lgn="ctr" rtl="0">
              <a:buNone/>
            </a:pPr>
            <a:r>
              <a:rPr lang="en" sz="1800" dirty="0" smtClean="0">
                <a:solidFill>
                  <a:srgbClr val="FF0000"/>
                </a:solidFill>
              </a:rPr>
              <a:t>Glider 2</a:t>
            </a:r>
            <a:r>
              <a:rPr lang="en" sz="1800" dirty="0">
                <a:solidFill>
                  <a:srgbClr val="FF0000"/>
                </a:solidFill>
              </a:rPr>
              <a:t/>
            </a:r>
            <a:br>
              <a:rPr lang="en" sz="1800" dirty="0">
                <a:solidFill>
                  <a:srgbClr val="FF0000"/>
                </a:solidFill>
              </a:rPr>
            </a:br>
            <a:r>
              <a:rPr lang="en" sz="1800" dirty="0">
                <a:solidFill>
                  <a:srgbClr val="FF0000"/>
                </a:solidFill>
              </a:rPr>
              <a:t>(with extra masses)</a:t>
            </a:r>
          </a:p>
        </p:txBody>
      </p:sp>
      <p:cxnSp>
        <p:nvCxnSpPr>
          <p:cNvPr id="9" name="Shape 28"/>
          <p:cNvCxnSpPr/>
          <p:nvPr/>
        </p:nvCxnSpPr>
        <p:spPr>
          <a:xfrm flipV="1">
            <a:off x="7441052" y="2557718"/>
            <a:ext cx="2" cy="1814232"/>
          </a:xfrm>
          <a:prstGeom prst="straightConnector1">
            <a:avLst/>
          </a:prstGeom>
          <a:noFill/>
          <a:ln w="28575" cap="flat">
            <a:solidFill>
              <a:srgbClr val="FF0000"/>
            </a:solidFill>
            <a:prstDash val="solid"/>
            <a:round/>
            <a:headEnd type="none" w="lg" len="lg"/>
            <a:tailEnd type="triangle" w="lg" len="lg"/>
          </a:ln>
        </p:spPr>
      </p:cxnSp>
      <p:sp>
        <p:nvSpPr>
          <p:cNvPr id="10" name="Shape 29"/>
          <p:cNvSpPr txBox="1"/>
          <p:nvPr/>
        </p:nvSpPr>
        <p:spPr>
          <a:xfrm>
            <a:off x="3779912" y="-45690"/>
            <a:ext cx="4670176" cy="457200"/>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lgn="ctr" rtl="0">
              <a:buNone/>
            </a:pPr>
            <a:r>
              <a:rPr lang="en" sz="1800" dirty="0" smtClean="0">
                <a:solidFill>
                  <a:srgbClr val="FF0000"/>
                </a:solidFill>
              </a:rPr>
              <a:t>Needle and wax receptacle</a:t>
            </a:r>
            <a:endParaRPr lang="en" sz="1800" dirty="0">
              <a:solidFill>
                <a:srgbClr val="FF0000"/>
              </a:solidFill>
            </a:endParaRPr>
          </a:p>
        </p:txBody>
      </p:sp>
      <p:cxnSp>
        <p:nvCxnSpPr>
          <p:cNvPr id="11" name="Shape 30"/>
          <p:cNvCxnSpPr/>
          <p:nvPr/>
        </p:nvCxnSpPr>
        <p:spPr>
          <a:xfrm flipH="1">
            <a:off x="5860502" y="378217"/>
            <a:ext cx="133951" cy="2049517"/>
          </a:xfrm>
          <a:prstGeom prst="straightConnector1">
            <a:avLst/>
          </a:prstGeom>
          <a:noFill/>
          <a:ln w="28575" cap="flat">
            <a:solidFill>
              <a:srgbClr val="FF0000"/>
            </a:solidFill>
            <a:prstDash val="solid"/>
            <a:round/>
            <a:headEnd type="none" w="lg" len="lg"/>
            <a:tailEnd type="triangle" w="lg" len="lg"/>
          </a:ln>
        </p:spPr>
      </p:cxnSp>
      <p:cxnSp>
        <p:nvCxnSpPr>
          <p:cNvPr id="12" name="Shape 31"/>
          <p:cNvCxnSpPr/>
          <p:nvPr/>
        </p:nvCxnSpPr>
        <p:spPr>
          <a:xfrm>
            <a:off x="6057978" y="375067"/>
            <a:ext cx="386230" cy="1908651"/>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3348662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txBox="1">
            <a:spLocks noGrp="1"/>
          </p:cNvSpPr>
          <p:nvPr/>
        </p:nvSpPr>
        <p:spPr>
          <a:xfrm>
            <a:off x="35496" y="-227434"/>
            <a:ext cx="8229600" cy="11430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lvl="0" rtl="0">
              <a:buNone/>
            </a:pPr>
            <a:r>
              <a:rPr lang="en" dirty="0">
                <a:solidFill>
                  <a:srgbClr val="1155CC"/>
                </a:solidFill>
                <a:latin typeface="Calibri"/>
                <a:ea typeface="Calibri"/>
                <a:cs typeface="Calibri"/>
                <a:sym typeface="Calibri"/>
              </a:rPr>
              <a:t>The setup</a:t>
            </a:r>
          </a:p>
        </p:txBody>
      </p:sp>
      <p:sp>
        <p:nvSpPr>
          <p:cNvPr id="13" name="Shape 36"/>
          <p:cNvSpPr/>
          <p:nvPr/>
        </p:nvSpPr>
        <p:spPr>
          <a:xfrm>
            <a:off x="4788024" y="1632595"/>
            <a:ext cx="4218610" cy="2811363"/>
          </a:xfrm>
          <a:prstGeom prst="rect">
            <a:avLst/>
          </a:prstGeom>
          <a:blipFill>
            <a:blip r:embed="rId2"/>
            <a:stretch>
              <a:fillRect/>
            </a:stretch>
          </a:blipFill>
          <a:ln>
            <a:noFill/>
          </a:ln>
        </p:spPr>
        <p:txBody>
          <a:bodyPr/>
          <a:lstStyle/>
          <a:p>
            <a:endParaRPr lang="en-CA"/>
          </a:p>
        </p:txBody>
      </p:sp>
      <p:sp>
        <p:nvSpPr>
          <p:cNvPr id="15" name="Shape 38"/>
          <p:cNvSpPr txBox="1"/>
          <p:nvPr/>
        </p:nvSpPr>
        <p:spPr>
          <a:xfrm>
            <a:off x="179513" y="1060196"/>
            <a:ext cx="1620480" cy="572399"/>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rtl="0">
              <a:buNone/>
            </a:pPr>
            <a:r>
              <a:rPr lang="en" sz="1800" dirty="0">
                <a:latin typeface="Calibri"/>
                <a:ea typeface="Calibri"/>
                <a:cs typeface="Calibri"/>
                <a:sym typeface="Calibri"/>
              </a:rPr>
              <a:t>Closer view of </a:t>
            </a:r>
            <a:r>
              <a:rPr lang="en" sz="1800" dirty="0" smtClean="0">
                <a:latin typeface="Calibri"/>
                <a:ea typeface="Calibri"/>
                <a:cs typeface="Calibri"/>
                <a:sym typeface="Calibri"/>
              </a:rPr>
              <a:t>the elastic bumpers:</a:t>
            </a:r>
            <a:endParaRPr lang="en" sz="1800" dirty="0">
              <a:latin typeface="Calibri"/>
              <a:ea typeface="Calibri"/>
              <a:cs typeface="Calibri"/>
              <a:sym typeface="Calibri"/>
            </a:endParaRPr>
          </a:p>
        </p:txBody>
      </p:sp>
      <p:sp>
        <p:nvSpPr>
          <p:cNvPr id="16" name="Shape 39"/>
          <p:cNvSpPr txBox="1"/>
          <p:nvPr/>
        </p:nvSpPr>
        <p:spPr>
          <a:xfrm>
            <a:off x="5535537" y="1060196"/>
            <a:ext cx="3860999" cy="572399"/>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rtl="0">
              <a:buNone/>
            </a:pPr>
            <a:r>
              <a:rPr lang="en" sz="1800" dirty="0">
                <a:latin typeface="Calibri"/>
                <a:ea typeface="Calibri"/>
                <a:cs typeface="Calibri"/>
                <a:sym typeface="Calibri"/>
              </a:rPr>
              <a:t>Motion </a:t>
            </a:r>
            <a:r>
              <a:rPr lang="en" sz="1800" dirty="0" smtClean="0">
                <a:latin typeface="Calibri"/>
                <a:ea typeface="Calibri"/>
                <a:cs typeface="Calibri"/>
                <a:sym typeface="Calibri"/>
              </a:rPr>
              <a:t>detectors </a:t>
            </a:r>
            <a:r>
              <a:rPr lang="en" sz="1800" dirty="0">
                <a:latin typeface="Calibri"/>
                <a:ea typeface="Calibri"/>
                <a:cs typeface="Calibri"/>
                <a:sym typeface="Calibri"/>
              </a:rPr>
              <a:t>setup:</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992" y="3079746"/>
            <a:ext cx="27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992" y="1131590"/>
            <a:ext cx="27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hape 38"/>
          <p:cNvSpPr txBox="1"/>
          <p:nvPr/>
        </p:nvSpPr>
        <p:spPr>
          <a:xfrm>
            <a:off x="179512" y="3044890"/>
            <a:ext cx="1620480" cy="390956"/>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rtl="0">
              <a:buNone/>
            </a:pPr>
            <a:r>
              <a:rPr lang="en" sz="1800" dirty="0">
                <a:latin typeface="Calibri"/>
                <a:ea typeface="Calibri"/>
                <a:cs typeface="Calibri"/>
                <a:sym typeface="Calibri"/>
              </a:rPr>
              <a:t>Closer view of </a:t>
            </a:r>
            <a:r>
              <a:rPr lang="en" sz="1800" dirty="0" smtClean="0">
                <a:latin typeface="Calibri"/>
                <a:ea typeface="Calibri"/>
                <a:cs typeface="Calibri"/>
                <a:sym typeface="Calibri"/>
              </a:rPr>
              <a:t>the needle and the wax receptacle:</a:t>
            </a:r>
            <a:endParaRPr lang="en" sz="1800" dirty="0">
              <a:latin typeface="Calibri"/>
              <a:ea typeface="Calibri"/>
              <a:cs typeface="Calibri"/>
              <a:sym typeface="Calibri"/>
            </a:endParaRPr>
          </a:p>
        </p:txBody>
      </p:sp>
    </p:spTree>
    <p:extLst>
      <p:ext uri="{BB962C8B-B14F-4D97-AF65-F5344CB8AC3E}">
        <p14:creationId xmlns:p14="http://schemas.microsoft.com/office/powerpoint/2010/main" val="228890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PRELIMINARY TASKS</a:t>
            </a:r>
            <a:endParaRPr lang="en-CA" b="1" u="sng" dirty="0">
              <a:solidFill>
                <a:schemeClr val="tx2"/>
              </a:solidFill>
            </a:endParaRPr>
          </a:p>
        </p:txBody>
      </p:sp>
      <p:sp>
        <p:nvSpPr>
          <p:cNvPr id="3" name="Content Placeholder 2"/>
          <p:cNvSpPr>
            <a:spLocks noGrp="1"/>
          </p:cNvSpPr>
          <p:nvPr>
            <p:ph idx="1"/>
          </p:nvPr>
        </p:nvSpPr>
        <p:spPr>
          <a:xfrm>
            <a:off x="107504" y="789552"/>
            <a:ext cx="8928992" cy="4374486"/>
          </a:xfrm>
        </p:spPr>
        <p:txBody>
          <a:bodyPr>
            <a:normAutofit/>
          </a:bodyPr>
          <a:lstStyle/>
          <a:p>
            <a:r>
              <a:rPr lang="en-CA" dirty="0" smtClean="0"/>
              <a:t>Launch Logger Pro, turn on air supply (note, you are sharing the supply!), adjust the air flow.</a:t>
            </a:r>
          </a:p>
          <a:p>
            <a:r>
              <a:rPr lang="en-CA" dirty="0" smtClean="0"/>
              <a:t>Level your track using the adjustable legs.</a:t>
            </a:r>
          </a:p>
          <a:p>
            <a:r>
              <a:rPr lang="en-CA" dirty="0" smtClean="0"/>
              <a:t>Make sure the </a:t>
            </a:r>
            <a:r>
              <a:rPr lang="en-CA" dirty="0" err="1" smtClean="0"/>
              <a:t>velcro</a:t>
            </a:r>
            <a:r>
              <a:rPr lang="en-CA" dirty="0" smtClean="0"/>
              <a:t> stoppers are firmly held about 10 cm from each motion detector.</a:t>
            </a:r>
          </a:p>
          <a:p>
            <a:r>
              <a:rPr lang="en-CA" dirty="0" smtClean="0"/>
              <a:t>Make sure the round discs on both gliders are facing their respective motion detector.</a:t>
            </a:r>
          </a:p>
        </p:txBody>
      </p:sp>
    </p:spTree>
    <p:extLst>
      <p:ext uri="{BB962C8B-B14F-4D97-AF65-F5344CB8AC3E}">
        <p14:creationId xmlns:p14="http://schemas.microsoft.com/office/powerpoint/2010/main" val="910455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16253</TotalTime>
  <Words>930</Words>
  <Application>Microsoft Office PowerPoint</Application>
  <PresentationFormat>On-screen Show (16:9)</PresentationFormat>
  <Paragraphs>77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Conservation of  Momentum</vt:lpstr>
      <vt:lpstr>INTRODUCTION</vt:lpstr>
      <vt:lpstr>INTRODUCTION (cont.)</vt:lpstr>
      <vt:lpstr>INTRODUCTION (cont.)</vt:lpstr>
      <vt:lpstr>OBJECTIVES</vt:lpstr>
      <vt:lpstr>PowerPoint Presentation</vt:lpstr>
      <vt:lpstr>PowerPoint Presentation</vt:lpstr>
      <vt:lpstr>PowerPoint Presentation</vt:lpstr>
      <vt:lpstr>PRELIMINARY TASKS</vt:lpstr>
      <vt:lpstr>PART 1 – CENTRE OF MASS</vt:lpstr>
      <vt:lpstr>PART 2 – ELASTIC COLLISION</vt:lpstr>
      <vt:lpstr>PART 3 – INELASTIC COLLISION</vt:lpstr>
      <vt:lpstr>CALCULATIONS USING A SPREADSHEET</vt:lpstr>
      <vt:lpstr>GRAPHS</vt:lpstr>
      <vt:lpstr>PowerPoint Presentation</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dc:title>
  <dc:creator>COE Support</dc:creator>
  <cp:lastModifiedBy>Michael Wong</cp:lastModifiedBy>
  <cp:revision>129</cp:revision>
  <dcterms:created xsi:type="dcterms:W3CDTF">2013-01-04T15:12:26Z</dcterms:created>
  <dcterms:modified xsi:type="dcterms:W3CDTF">2022-10-18T15:48:14Z</dcterms:modified>
</cp:coreProperties>
</file>