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310" r:id="rId4"/>
    <p:sldId id="311" r:id="rId5"/>
    <p:sldId id="312" r:id="rId6"/>
    <p:sldId id="317" r:id="rId7"/>
    <p:sldId id="318" r:id="rId8"/>
    <p:sldId id="319" r:id="rId9"/>
    <p:sldId id="292" r:id="rId10"/>
    <p:sldId id="313" r:id="rId11"/>
    <p:sldId id="314" r:id="rId12"/>
    <p:sldId id="315" r:id="rId13"/>
    <p:sldId id="320" r:id="rId14"/>
    <p:sldId id="321" r:id="rId15"/>
    <p:sldId id="316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2022-10-18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2022-10-18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ottawa.brightspace.com/d2l/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6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fr-CA" sz="4800" b="1" smtClean="0">
                <a:solidFill>
                  <a:schemeClr val="tx2"/>
                </a:solidFill>
              </a:rPr>
              <a:t>Conservation </a:t>
            </a:r>
            <a:r>
              <a:rPr lang="fr-CA" sz="4800" b="1" dirty="0" smtClean="0">
                <a:solidFill>
                  <a:schemeClr val="tx2"/>
                </a:solidFill>
              </a:rPr>
              <a:t>de la quantité de mouvement</a:t>
            </a:r>
            <a:endParaRPr lang="fr-CA" sz="4800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ffden-2.phys.uaf.edu/211_fall2002.web.dir/Rodney_Wehr/images/coll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5686"/>
            <a:ext cx="32800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07504" y="2211710"/>
            <a:ext cx="5616624" cy="20893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Laboratoires de physique de 1</a:t>
            </a:r>
            <a:r>
              <a:rPr lang="fr-CA" baseline="30000" dirty="0" smtClean="0"/>
              <a:t>ère</a:t>
            </a:r>
            <a:r>
              <a:rPr lang="fr-CA" dirty="0" smtClean="0"/>
              <a:t> année</a:t>
            </a:r>
          </a:p>
          <a:p>
            <a:endParaRPr lang="fr-CA" dirty="0" smtClean="0"/>
          </a:p>
          <a:p>
            <a:r>
              <a:rPr lang="fr-CA" dirty="0" smtClean="0"/>
              <a:t>Université d’Ottawa</a:t>
            </a:r>
          </a:p>
          <a:p>
            <a:r>
              <a:rPr lang="en-CA" sz="2600" u="sng" dirty="0">
                <a:hlinkClick r:id="rId3"/>
              </a:rPr>
              <a:t>https://uottawa.brightspace.com/d2l/home</a:t>
            </a:r>
            <a:endParaRPr lang="en-C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PARTIE 1 – CENTRE DE MASSE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89552"/>
            <a:ext cx="8928992" cy="435394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Téléchargez et </a:t>
            </a:r>
            <a:r>
              <a:rPr lang="fr-FR" dirty="0" smtClean="0"/>
              <a:t>le gabarit </a:t>
            </a:r>
            <a:r>
              <a:rPr lang="fr-FR" dirty="0" err="1"/>
              <a:t>LoggerPro</a:t>
            </a:r>
            <a:r>
              <a:rPr lang="fr-FR" dirty="0"/>
              <a:t> (de </a:t>
            </a:r>
            <a:r>
              <a:rPr lang="fr-FR" dirty="0" err="1"/>
              <a:t>Brightspace</a:t>
            </a:r>
            <a:r>
              <a:rPr lang="fr-FR" dirty="0"/>
              <a:t>) pour aider à la collecte de données pour cette partie.</a:t>
            </a:r>
            <a:endParaRPr lang="fr-CA" dirty="0" smtClean="0"/>
          </a:p>
          <a:p>
            <a:r>
              <a:rPr lang="fr-CA" dirty="0" smtClean="0"/>
              <a:t>Effectuez la mise à zéro de vos détecteurs avec les chariot au centre du rail. Un des détecteurs doit être ajusté à « reverse direction ». </a:t>
            </a:r>
            <a:r>
              <a:rPr lang="fr-FR" dirty="0"/>
              <a:t>Entrez la masse des </a:t>
            </a:r>
            <a:r>
              <a:rPr lang="fr-FR" dirty="0" smtClean="0"/>
              <a:t>chariots </a:t>
            </a:r>
            <a:r>
              <a:rPr lang="fr-FR" dirty="0"/>
              <a:t>dans </a:t>
            </a:r>
            <a:r>
              <a:rPr lang="fr-FR" dirty="0" err="1" smtClean="0"/>
              <a:t>LoggerPro</a:t>
            </a:r>
            <a:r>
              <a:rPr lang="fr-FR" dirty="0" smtClean="0"/>
              <a:t>.</a:t>
            </a:r>
            <a:endParaRPr lang="fr-CA" dirty="0" smtClean="0"/>
          </a:p>
          <a:p>
            <a:r>
              <a:rPr lang="fr-CA" dirty="0" smtClean="0"/>
              <a:t>Avec les pare-chocs élastiques, enregistrez une collision entre les deux chariots au centre du rail.</a:t>
            </a:r>
          </a:p>
          <a:p>
            <a:r>
              <a:rPr lang="fr-CA" dirty="0" smtClean="0"/>
              <a:t>Analysez le graphique afin de déterminer les vitesses du:</a:t>
            </a:r>
            <a:br>
              <a:rPr lang="fr-CA" dirty="0" smtClean="0"/>
            </a:br>
            <a:r>
              <a:rPr lang="fr-CA" dirty="0" smtClean="0"/>
              <a:t>1) chariot 1 avant la collision</a:t>
            </a:r>
            <a:br>
              <a:rPr lang="fr-CA" dirty="0" smtClean="0"/>
            </a:br>
            <a:r>
              <a:rPr lang="fr-CA" dirty="0" smtClean="0"/>
              <a:t>2) chariot 2 après la collision</a:t>
            </a:r>
            <a:br>
              <a:rPr lang="fr-CA" dirty="0" smtClean="0"/>
            </a:br>
            <a:r>
              <a:rPr lang="fr-CA" dirty="0" smtClean="0"/>
              <a:t>3) centre de masse avant et après la collision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2045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fr-CA" b="1" u="sng" dirty="0" smtClean="0">
                <a:solidFill>
                  <a:schemeClr val="tx2"/>
                </a:solidFill>
              </a:rPr>
              <a:t>PARTIE 2 – COLLISION ÉLASTIQUE</a:t>
            </a:r>
            <a:endParaRPr lang="fr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552"/>
            <a:ext cx="9144000" cy="4353948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Avec le même montage qu’à la Partie 1, enregistrez les données pour une collision élastique (pare-chocs élastiques).</a:t>
            </a:r>
          </a:p>
          <a:p>
            <a:r>
              <a:rPr lang="fr-CA" dirty="0" smtClean="0"/>
              <a:t>À partir des graphiques de position vs. temps, obtenez la vitesse de chaque chariot avant et après la collision.</a:t>
            </a:r>
          </a:p>
          <a:p>
            <a:r>
              <a:rPr lang="fr-CA" dirty="0" smtClean="0"/>
              <a:t>Ajoutez deux masses au chariot 2 et effectuer une nouvelle collision avec ces deux objets de masses différentes (l’objet léger frappant l’objet lourd)</a:t>
            </a:r>
          </a:p>
          <a:p>
            <a:r>
              <a:rPr lang="fr-CA" dirty="0" smtClean="0"/>
              <a:t>Recommencez avec le chariot lourd frappant le léger.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7832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PARTIE 3 – COLLISION INÉLASTIQUE</a:t>
            </a:r>
            <a:endParaRPr lang="fr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552"/>
            <a:ext cx="9144000" cy="4353948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Changez à l’aiguille et la réceptacle rempli de cire.</a:t>
            </a:r>
          </a:p>
          <a:p>
            <a:r>
              <a:rPr lang="fr-CA" dirty="0" smtClean="0"/>
              <a:t>Effectuez une collision avec 2 chariot de masses égales.</a:t>
            </a:r>
          </a:p>
          <a:p>
            <a:pPr lvl="1"/>
            <a:r>
              <a:rPr lang="fr-CA" dirty="0" smtClean="0"/>
              <a:t>Assurez-vous que les chariots peuvent glisser jusqu’à la fin du rail sans s’arrêter après la collision.</a:t>
            </a:r>
          </a:p>
          <a:p>
            <a:r>
              <a:rPr lang="fr-CA" dirty="0" smtClean="0"/>
              <a:t>À partir des graphiques de position vs. temps, obtenez la vitesse de chaque chariot avant et après la collision.</a:t>
            </a:r>
          </a:p>
          <a:p>
            <a:r>
              <a:rPr lang="fr-CA" dirty="0" smtClean="0"/>
              <a:t>Comme à la partie 2, recommencer pour un objet léger frappant un objet plus lourd et </a:t>
            </a:r>
            <a:r>
              <a:rPr lang="fr-CA" i="1" dirty="0" smtClean="0"/>
              <a:t>vice versa.</a:t>
            </a:r>
          </a:p>
          <a:p>
            <a:pPr marL="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9738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455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CA" u="sng" dirty="0" smtClean="0">
                <a:solidFill>
                  <a:schemeClr val="tx2"/>
                </a:solidFill>
                <a:latin typeface="+mj-lt"/>
              </a:rPr>
              <a:t>UTILISER UNE FEUILLE DE CALCUL</a:t>
            </a:r>
            <a:endParaRPr lang="en-CA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718277"/>
            <a:ext cx="3970784" cy="3437649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/>
              <a:t>Écrivez vos étiquettes et rentrer vos données.</a:t>
            </a:r>
            <a:endParaRPr lang="en-CA" dirty="0" smtClean="0"/>
          </a:p>
          <a:p>
            <a:r>
              <a:rPr lang="fr-CA" dirty="0" smtClean="0"/>
              <a:t>Écrivez votre équation et appuyez sur Entrée.</a:t>
            </a:r>
            <a:endParaRPr lang="en-CA" dirty="0" smtClean="0"/>
          </a:p>
          <a:p>
            <a:r>
              <a:rPr lang="fr-CA" dirty="0" smtClean="0"/>
              <a:t>Lorsque vos données sont changées, l’équation sera mise à jour</a:t>
            </a:r>
            <a:r>
              <a:rPr lang="fr-CA" dirty="0"/>
              <a:t> automatiquement</a:t>
            </a:r>
            <a:r>
              <a:rPr lang="fr-CA" dirty="0" smtClean="0"/>
              <a:t>.</a:t>
            </a:r>
            <a:endParaRPr lang="en-CA" dirty="0" smtClean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7504" y="4076676"/>
            <a:ext cx="2771800" cy="118741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err="1" smtClean="0"/>
              <a:t>Ajoutez</a:t>
            </a:r>
            <a:r>
              <a:rPr lang="en-CA" sz="2400" dirty="0" smtClean="0"/>
              <a:t> à </a:t>
            </a:r>
            <a:r>
              <a:rPr lang="en-CA" sz="2400" dirty="0" err="1" smtClean="0"/>
              <a:t>votre</a:t>
            </a:r>
            <a:r>
              <a:rPr lang="en-CA" sz="2400" dirty="0" smtClean="0"/>
              <a:t> </a:t>
            </a:r>
            <a:r>
              <a:rPr lang="en-CA" sz="2400" dirty="0" err="1" smtClean="0"/>
              <a:t>feuille</a:t>
            </a:r>
            <a:r>
              <a:rPr lang="en-CA" sz="2400" dirty="0" smtClean="0"/>
              <a:t> de </a:t>
            </a:r>
            <a:r>
              <a:rPr lang="en-CA" sz="2400" dirty="0" err="1" smtClean="0"/>
              <a:t>calcul</a:t>
            </a:r>
            <a:r>
              <a:rPr lang="en-CA" sz="2400" dirty="0" smtClean="0"/>
              <a:t> au </a:t>
            </a:r>
            <a:r>
              <a:rPr lang="en-CA" sz="2400" dirty="0" err="1" smtClean="0"/>
              <a:t>besoin</a:t>
            </a:r>
            <a:r>
              <a:rPr lang="en-CA" sz="2400" dirty="0" smtClean="0"/>
              <a:t>. </a:t>
            </a:r>
            <a:endParaRPr lang="en-CA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97" y="815542"/>
            <a:ext cx="44450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97" y="1879316"/>
            <a:ext cx="444500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97" y="2946116"/>
            <a:ext cx="444500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4012916"/>
            <a:ext cx="6587826" cy="11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GRAPHIQUES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4353948"/>
          </a:xfrm>
        </p:spPr>
        <p:txBody>
          <a:bodyPr>
            <a:normAutofit/>
          </a:bodyPr>
          <a:lstStyle/>
          <a:p>
            <a:r>
              <a:rPr lang="fr-FR" dirty="0"/>
              <a:t>Il y a trois graphiques à créer et à </a:t>
            </a:r>
            <a:r>
              <a:rPr lang="fr-FR" dirty="0" smtClean="0"/>
              <a:t>soumettre. </a:t>
            </a:r>
            <a:r>
              <a:rPr lang="fr-FR" dirty="0"/>
              <a:t>Utilisez l'outil </a:t>
            </a:r>
            <a:r>
              <a:rPr lang="fr-FR" dirty="0" smtClean="0"/>
              <a:t>« soumission </a:t>
            </a:r>
            <a:r>
              <a:rPr lang="fr-FR" dirty="0"/>
              <a:t>des </a:t>
            </a:r>
            <a:r>
              <a:rPr lang="fr-FR" dirty="0" smtClean="0"/>
              <a:t>graphiques » en </a:t>
            </a:r>
            <a:r>
              <a:rPr lang="fr-FR" dirty="0"/>
              <a:t>bas de la page d'expérience dans </a:t>
            </a:r>
            <a:r>
              <a:rPr lang="fr-FR" dirty="0" err="1" smtClean="0"/>
              <a:t>Brightspace</a:t>
            </a:r>
            <a:r>
              <a:rPr lang="fr-FR" dirty="0" smtClean="0"/>
              <a:t>.</a:t>
            </a: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65820"/>
            <a:ext cx="5760640" cy="28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23528" y="51470"/>
            <a:ext cx="259228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smtClean="0">
                <a:solidFill>
                  <a:schemeClr val="tx2"/>
                </a:solidFill>
              </a:rPr>
              <a:t>NETTOYAGE!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495" y="681540"/>
            <a:ext cx="6480721" cy="43384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Éteignez la source d’air, l’ordinateur et </a:t>
            </a:r>
            <a:r>
              <a:rPr lang="fr-CA" b="1" dirty="0" smtClean="0"/>
              <a:t>ramassez votre clé USB</a:t>
            </a:r>
            <a:r>
              <a:rPr lang="fr-CA" dirty="0" smtClean="0"/>
              <a:t>. </a:t>
            </a:r>
            <a:endParaRPr lang="fr-CA" dirty="0" smtClean="0">
              <a:solidFill>
                <a:schemeClr val="accent2"/>
              </a:solidFill>
            </a:endParaRPr>
          </a:p>
          <a:p>
            <a:r>
              <a:rPr lang="fr-FR" dirty="0" smtClean="0"/>
              <a:t>Replacer les chariots, les aimants et les masses sur la table.</a:t>
            </a:r>
          </a:p>
          <a:p>
            <a:r>
              <a:rPr lang="fr-FR" dirty="0" smtClean="0"/>
              <a:t>Recyclez vos papiers brouillons et disposez de vos déchets. Laissez votre poste de travail aussi propre que possible.</a:t>
            </a:r>
          </a:p>
          <a:p>
            <a:r>
              <a:rPr lang="fr-FR" dirty="0" smtClean="0"/>
              <a:t>Replacez </a:t>
            </a:r>
            <a:r>
              <a:rPr lang="fr-FR" dirty="0"/>
              <a:t>votre moniteur, clavier et souris. SVP replacez votre chaise sous la table avant de quitter</a:t>
            </a:r>
            <a:r>
              <a:rPr lang="fr-FR" dirty="0" smtClean="0"/>
              <a:t>.</a:t>
            </a:r>
          </a:p>
          <a:p>
            <a:r>
              <a:rPr lang="fr-FR" dirty="0" smtClean="0"/>
              <a:t>Merci!</a:t>
            </a:r>
          </a:p>
          <a:p>
            <a:endParaRPr lang="fr-CA" dirty="0"/>
          </a:p>
        </p:txBody>
      </p:sp>
      <p:sp>
        <p:nvSpPr>
          <p:cNvPr id="15" name="Rectangle 14"/>
          <p:cNvSpPr/>
          <p:nvPr/>
        </p:nvSpPr>
        <p:spPr>
          <a:xfrm>
            <a:off x="6588224" y="5147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DATE DE </a:t>
            </a:r>
            <a:br>
              <a:rPr lang="en-US" sz="3600" b="1" u="sng" dirty="0" smtClean="0">
                <a:solidFill>
                  <a:schemeClr val="tx2"/>
                </a:solidFill>
              </a:rPr>
            </a:br>
            <a:r>
              <a:rPr lang="en-US" sz="3600" b="1" u="sng" dirty="0" smtClean="0">
                <a:solidFill>
                  <a:schemeClr val="tx2"/>
                </a:solidFill>
              </a:rPr>
              <a:t>REMISE</a:t>
            </a:r>
            <a:endParaRPr lang="en-CA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32240" y="1347614"/>
            <a:ext cx="2304256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/>
              <a:t>Ce rapport est du à la fin de la séance de </a:t>
            </a:r>
            <a:r>
              <a:rPr lang="fr-CA" sz="1800" dirty="0" smtClean="0"/>
              <a:t>laboratoire.</a:t>
            </a:r>
          </a:p>
          <a:p>
            <a:pPr marL="0" indent="0">
              <a:buNone/>
            </a:pPr>
            <a:r>
              <a:rPr lang="fr-CA" sz="1800" dirty="0" smtClean="0"/>
              <a:t>Assurez-vous de soumettre vos graphiques dans </a:t>
            </a:r>
            <a:r>
              <a:rPr lang="fr-CA" sz="1800" dirty="0" err="1" smtClean="0"/>
              <a:t>Brightspace</a:t>
            </a:r>
            <a:r>
              <a:rPr lang="fr-CA" sz="1800" dirty="0" smtClean="0"/>
              <a:t> avant de partir!</a:t>
            </a:r>
            <a:r>
              <a:rPr lang="fr-CA" sz="1800" dirty="0" smtClean="0">
                <a:solidFill>
                  <a:srgbClr val="FF0000"/>
                </a:solidFill>
              </a:rPr>
              <a:t/>
            </a:r>
            <a:br>
              <a:rPr lang="fr-CA" sz="1800" dirty="0" smtClean="0">
                <a:solidFill>
                  <a:srgbClr val="FF0000"/>
                </a:solidFill>
              </a:rPr>
            </a:b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fr-CA" sz="1800" dirty="0"/>
              <a:t>N’oubliez pas de faire votre test pré-</a:t>
            </a:r>
            <a:r>
              <a:rPr lang="fr-CA" sz="1800" dirty="0" err="1"/>
              <a:t>lab</a:t>
            </a:r>
            <a:r>
              <a:rPr lang="fr-CA" sz="1800" dirty="0"/>
              <a:t> pour la prochaine </a:t>
            </a:r>
            <a:r>
              <a:rPr lang="fr-CA" sz="1800" dirty="0" smtClean="0"/>
              <a:t>expérience</a:t>
            </a:r>
            <a:r>
              <a:rPr lang="en-US" sz="1800" dirty="0" smtClean="0"/>
              <a:t>!</a:t>
            </a:r>
            <a:endParaRPr lang="en-CA" sz="180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4213" y="3293571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PRÉ-LAB</a:t>
            </a:r>
            <a:endParaRPr lang="en-CA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16216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16216" y="3291830"/>
            <a:ext cx="26277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89552"/>
                <a:ext cx="9144000" cy="4302478"/>
              </a:xfrm>
            </p:spPr>
            <p:txBody>
              <a:bodyPr>
                <a:normAutofit fontScale="92500"/>
              </a:bodyPr>
              <a:lstStyle/>
              <a:p>
                <a:r>
                  <a:rPr lang="fr-CA" dirty="0" smtClean="0"/>
                  <a:t>Vous étudierez la conservation de la quantité de mouvement et de l’énergie dans les collisions élastiques et inélastiques à une dimension.</a:t>
                </a:r>
              </a:p>
              <a:p>
                <a:r>
                  <a:rPr lang="fr-CA" dirty="0" smtClean="0"/>
                  <a:t>Un objet en mouvement possède une énergie cinétique 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) et une quantité de mouvement 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r>
                  <a:rPr lang="fr-CA" dirty="0" smtClean="0"/>
                  <a:t>).</a:t>
                </a:r>
              </a:p>
              <a:p>
                <a:r>
                  <a:rPr lang="fr-CA" dirty="0" smtClean="0"/>
                  <a:t>Lorsque deux objets entrent en collision à 1D, la vitesse (et la quantité de mouvement et l’énergie) de chaque objet est affectée.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89552"/>
                <a:ext cx="9144000" cy="4302478"/>
              </a:xfrm>
              <a:blipFill>
                <a:blip r:embed="rId2"/>
                <a:stretch>
                  <a:fillRect l="-1333" t="-1702" r="-2133" b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 (suite)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91008"/>
                <a:ext cx="9144000" cy="44524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 smtClean="0"/>
                  <a:t>Nous considérons deux chariots sur un rail à coussin d’air comme un système fermé.</a:t>
                </a:r>
              </a:p>
              <a:p>
                <a:r>
                  <a:rPr lang="fr-CA" dirty="0" smtClean="0"/>
                  <a:t>La position du centre de masse des deux chariots,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r>
                  <a:rPr lang="fr-CA" dirty="0" smtClean="0"/>
                  <a:t> est: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borderBox>
                  </m:oMath>
                </a14:m>
                <a:r>
                  <a:rPr lang="fr-CA" dirty="0" smtClean="0"/>
                  <a:t/>
                </a:r>
                <a:br>
                  <a:rPr lang="fr-CA" dirty="0" smtClean="0"/>
                </a:br>
                <a:r>
                  <a:rPr lang="fr-CA" dirty="0" smtClean="0"/>
                  <a:t>où les indices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dirty="0" smtClean="0"/>
                  <a:t> réfèrent aux 1</a:t>
                </a:r>
                <a:r>
                  <a:rPr lang="fr-CA" baseline="30000" dirty="0" smtClean="0"/>
                  <a:t>ier</a:t>
                </a:r>
                <a:r>
                  <a:rPr lang="fr-CA" dirty="0" smtClean="0"/>
                  <a:t> et 2</a:t>
                </a:r>
                <a:r>
                  <a:rPr lang="fr-CA" baseline="30000" dirty="0" smtClean="0"/>
                  <a:t>ième</a:t>
                </a:r>
                <a:r>
                  <a:rPr lang="fr-CA" dirty="0" smtClean="0"/>
                  <a:t> objets.</a:t>
                </a:r>
              </a:p>
              <a:p>
                <a:r>
                  <a:rPr lang="fr-CA" dirty="0" smtClean="0"/>
                  <a:t>Dans la partie 1, vous analyserez le déplacement de deux chariots durant une collision et examinerez le comportement de leur centre de masse.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1008"/>
                <a:ext cx="9144000" cy="4452492"/>
              </a:xfrm>
              <a:blipFill>
                <a:blip r:embed="rId2"/>
                <a:stretch>
                  <a:fillRect l="-1533" t="-2873" r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 (suite)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3888432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Dans un système fermé, toutes forces exercées par un objet sur un autre sont internes au système.</a:t>
            </a:r>
          </a:p>
          <a:p>
            <a:r>
              <a:rPr lang="fr-CA" dirty="0" smtClean="0"/>
              <a:t>Dans les parties 2 et 3, vous étudierez la quantité de mouvement et l’énergie de deux chariots entrant en collision (</a:t>
            </a:r>
            <a:r>
              <a:rPr lang="fr-CA" b="1" dirty="0" smtClean="0"/>
              <a:t>élastique</a:t>
            </a:r>
            <a:r>
              <a:rPr lang="fr-CA" dirty="0" smtClean="0"/>
              <a:t> et </a:t>
            </a:r>
            <a:r>
              <a:rPr lang="fr-CA" b="1" dirty="0" smtClean="0"/>
              <a:t>inélastique</a:t>
            </a:r>
            <a:r>
              <a:rPr lang="fr-CA" dirty="0" smtClean="0"/>
              <a:t>) afin de voir comment ces forces influencent les propriétés du système.</a:t>
            </a:r>
          </a:p>
          <a:p>
            <a:r>
              <a:rPr lang="fr-CA" dirty="0" smtClean="0"/>
              <a:t>Quand deux objets collisionnent, la quantité de mouvement totale devrait être conservée:</a:t>
            </a:r>
          </a:p>
          <a:p>
            <a:endParaRPr lang="fr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02" y="4371950"/>
            <a:ext cx="6907290" cy="7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02332"/>
            <a:ext cx="8229600" cy="857250"/>
          </a:xfrm>
        </p:spPr>
        <p:txBody>
          <a:bodyPr/>
          <a:lstStyle/>
          <a:p>
            <a:r>
              <a:rPr lang="fr-CA" b="1" u="sng" dirty="0" smtClean="0">
                <a:solidFill>
                  <a:schemeClr val="tx2"/>
                </a:solidFill>
              </a:rPr>
              <a:t>OBJECTIFS</a:t>
            </a:r>
            <a:endParaRPr lang="fr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95586"/>
            <a:ext cx="8928992" cy="3924436"/>
          </a:xfrm>
        </p:spPr>
        <p:txBody>
          <a:bodyPr>
            <a:normAutofit/>
          </a:bodyPr>
          <a:lstStyle/>
          <a:p>
            <a:r>
              <a:rPr lang="fr-CA" dirty="0" smtClean="0"/>
              <a:t>Comparer les graphiques de position vs. temps de deux chariots avec celui du centre de masse.</a:t>
            </a:r>
          </a:p>
          <a:p>
            <a:r>
              <a:rPr lang="fr-CA" dirty="0" smtClean="0"/>
              <a:t>Comparer les graphiques de vitesse vs. temps de deux chariots lors de deux types de collisions.</a:t>
            </a:r>
          </a:p>
          <a:p>
            <a:r>
              <a:rPr lang="fr-CA" dirty="0" smtClean="0"/>
              <a:t>Comparer la quantité de mouvement et l’énergie cinétique du système avant et après une collision.</a:t>
            </a:r>
          </a:p>
        </p:txBody>
      </p:sp>
    </p:spTree>
    <p:extLst>
      <p:ext uri="{BB962C8B-B14F-4D97-AF65-F5344CB8AC3E}">
        <p14:creationId xmlns:p14="http://schemas.microsoft.com/office/powerpoint/2010/main" val="6883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02" y="689620"/>
            <a:ext cx="5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24"/>
          <p:cNvSpPr txBox="1">
            <a:spLocks noGrp="1"/>
          </p:cNvSpPr>
          <p:nvPr/>
        </p:nvSpPr>
        <p:spPr>
          <a:xfrm>
            <a:off x="107504" y="564654"/>
            <a:ext cx="8229600" cy="2655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Le montage</a:t>
            </a:r>
          </a:p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CA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lastique):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25"/>
          <p:cNvSpPr txBox="1"/>
          <p:nvPr/>
        </p:nvSpPr>
        <p:spPr>
          <a:xfrm>
            <a:off x="3673653" y="4777755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Chariot 1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7" name="Shape 26"/>
          <p:cNvCxnSpPr/>
          <p:nvPr/>
        </p:nvCxnSpPr>
        <p:spPr>
          <a:xfrm rot="10800000">
            <a:off x="4544253" y="2892817"/>
            <a:ext cx="2399" cy="1923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27"/>
          <p:cNvSpPr txBox="1"/>
          <p:nvPr/>
        </p:nvSpPr>
        <p:spPr>
          <a:xfrm>
            <a:off x="5292080" y="4490814"/>
            <a:ext cx="3883893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/>
            <a:r>
              <a:rPr lang="en" sz="1800" dirty="0">
                <a:solidFill>
                  <a:srgbClr val="FF0000"/>
                </a:solidFill>
              </a:rPr>
              <a:t>Chariot 2</a:t>
            </a:r>
            <a:br>
              <a:rPr lang="en" sz="1800" dirty="0">
                <a:solidFill>
                  <a:srgbClr val="FF0000"/>
                </a:solidFill>
              </a:rPr>
            </a:br>
            <a:r>
              <a:rPr lang="en" sz="1800" dirty="0">
                <a:solidFill>
                  <a:srgbClr val="FF0000"/>
                </a:solidFill>
              </a:rPr>
              <a:t>(avec de masses supplémentaires)</a:t>
            </a:r>
          </a:p>
        </p:txBody>
      </p:sp>
      <p:cxnSp>
        <p:nvCxnSpPr>
          <p:cNvPr id="9" name="Shape 28"/>
          <p:cNvCxnSpPr>
            <a:stCxn id="8" idx="0"/>
          </p:cNvCxnSpPr>
          <p:nvPr/>
        </p:nvCxnSpPr>
        <p:spPr>
          <a:xfrm flipV="1">
            <a:off x="7234027" y="2557718"/>
            <a:ext cx="207027" cy="193309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29"/>
          <p:cNvSpPr txBox="1"/>
          <p:nvPr/>
        </p:nvSpPr>
        <p:spPr>
          <a:xfrm>
            <a:off x="4544252" y="-45690"/>
            <a:ext cx="2980076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Pare-chocs élastiques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1" name="Shape 30"/>
          <p:cNvCxnSpPr/>
          <p:nvPr/>
        </p:nvCxnSpPr>
        <p:spPr>
          <a:xfrm flipH="1">
            <a:off x="5726553" y="378217"/>
            <a:ext cx="267899" cy="14060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31"/>
          <p:cNvCxnSpPr/>
          <p:nvPr/>
        </p:nvCxnSpPr>
        <p:spPr>
          <a:xfrm>
            <a:off x="6057978" y="375067"/>
            <a:ext cx="267899" cy="14060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1907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9942"/>
            <a:ext cx="5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hape 24"/>
          <p:cNvSpPr txBox="1">
            <a:spLocks noGrp="1"/>
          </p:cNvSpPr>
          <p:nvPr/>
        </p:nvSpPr>
        <p:spPr>
          <a:xfrm>
            <a:off x="107504" y="564654"/>
            <a:ext cx="8229600" cy="2655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Le montage</a:t>
            </a:r>
          </a:p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(inélastique):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25"/>
          <p:cNvSpPr txBox="1"/>
          <p:nvPr/>
        </p:nvSpPr>
        <p:spPr>
          <a:xfrm>
            <a:off x="3673653" y="4777755"/>
            <a:ext cx="1751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/>
            <a:r>
              <a:rPr lang="en" sz="1800" dirty="0">
                <a:solidFill>
                  <a:srgbClr val="FF0000"/>
                </a:solidFill>
              </a:rPr>
              <a:t>Chariot 1</a:t>
            </a:r>
          </a:p>
        </p:txBody>
      </p:sp>
      <p:cxnSp>
        <p:nvCxnSpPr>
          <p:cNvPr id="7" name="Shape 26"/>
          <p:cNvCxnSpPr/>
          <p:nvPr/>
        </p:nvCxnSpPr>
        <p:spPr>
          <a:xfrm rot="10800000">
            <a:off x="4544253" y="2892817"/>
            <a:ext cx="2399" cy="1923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27"/>
          <p:cNvSpPr txBox="1"/>
          <p:nvPr/>
        </p:nvSpPr>
        <p:spPr>
          <a:xfrm>
            <a:off x="5004049" y="4490814"/>
            <a:ext cx="4608511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/>
            <a:r>
              <a:rPr lang="en" sz="1800" dirty="0">
                <a:solidFill>
                  <a:srgbClr val="FF0000"/>
                </a:solidFill>
              </a:rPr>
              <a:t>Chariot 2</a:t>
            </a:r>
            <a:br>
              <a:rPr lang="en" sz="1800" dirty="0">
                <a:solidFill>
                  <a:srgbClr val="FF0000"/>
                </a:solidFill>
              </a:rPr>
            </a:br>
            <a:r>
              <a:rPr lang="en" sz="1800" dirty="0">
                <a:solidFill>
                  <a:srgbClr val="FF0000"/>
                </a:solidFill>
              </a:rPr>
              <a:t>(avec de masses supplémentaires)</a:t>
            </a:r>
          </a:p>
        </p:txBody>
      </p:sp>
      <p:cxnSp>
        <p:nvCxnSpPr>
          <p:cNvPr id="9" name="Shape 28"/>
          <p:cNvCxnSpPr>
            <a:stCxn id="8" idx="0"/>
          </p:cNvCxnSpPr>
          <p:nvPr/>
        </p:nvCxnSpPr>
        <p:spPr>
          <a:xfrm flipV="1">
            <a:off x="7308305" y="2557718"/>
            <a:ext cx="132749" cy="193309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29"/>
          <p:cNvSpPr txBox="1"/>
          <p:nvPr/>
        </p:nvSpPr>
        <p:spPr>
          <a:xfrm>
            <a:off x="3779912" y="-45690"/>
            <a:ext cx="4670176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Aiguille et réceptacle rempli de cire 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1" name="Shape 30"/>
          <p:cNvCxnSpPr/>
          <p:nvPr/>
        </p:nvCxnSpPr>
        <p:spPr>
          <a:xfrm flipH="1">
            <a:off x="5860502" y="378217"/>
            <a:ext cx="133951" cy="2049517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31"/>
          <p:cNvCxnSpPr/>
          <p:nvPr/>
        </p:nvCxnSpPr>
        <p:spPr>
          <a:xfrm>
            <a:off x="6057978" y="375067"/>
            <a:ext cx="386230" cy="190865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469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"/>
          <p:cNvSpPr txBox="1">
            <a:spLocks noGrp="1"/>
          </p:cNvSpPr>
          <p:nvPr/>
        </p:nvSpPr>
        <p:spPr>
          <a:xfrm>
            <a:off x="35496" y="-2274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Le montage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36"/>
          <p:cNvSpPr/>
          <p:nvPr/>
        </p:nvSpPr>
        <p:spPr>
          <a:xfrm>
            <a:off x="4788024" y="1632595"/>
            <a:ext cx="4218610" cy="28113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5" name="Shape 38"/>
          <p:cNvSpPr txBox="1"/>
          <p:nvPr/>
        </p:nvSpPr>
        <p:spPr>
          <a:xfrm>
            <a:off x="179513" y="1060196"/>
            <a:ext cx="1620480" cy="572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rtl="0">
              <a:buNone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Pare-chocs élastiques vus de plus près: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39"/>
          <p:cNvSpPr txBox="1"/>
          <p:nvPr/>
        </p:nvSpPr>
        <p:spPr>
          <a:xfrm>
            <a:off x="5535537" y="1060196"/>
            <a:ext cx="3860999" cy="572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/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Détecteur de mouvement 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2" y="3079746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92" y="1131590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38"/>
          <p:cNvSpPr txBox="1"/>
          <p:nvPr/>
        </p:nvSpPr>
        <p:spPr>
          <a:xfrm>
            <a:off x="179512" y="3044890"/>
            <a:ext cx="1620480" cy="390956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/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Pare-chocs inélastiques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vus de plus près :</a:t>
            </a:r>
          </a:p>
        </p:txBody>
      </p:sp>
    </p:spTree>
    <p:extLst>
      <p:ext uri="{BB962C8B-B14F-4D97-AF65-F5344CB8AC3E}">
        <p14:creationId xmlns:p14="http://schemas.microsoft.com/office/powerpoint/2010/main" val="26707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smtClean="0">
                <a:solidFill>
                  <a:schemeClr val="tx2"/>
                </a:solidFill>
              </a:rPr>
              <a:t>POUR DÉBUTER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89552"/>
                <a:ext cx="9144000" cy="43744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 smtClean="0"/>
                  <a:t>Démarrez </a:t>
                </a:r>
                <a:r>
                  <a:rPr lang="fr-CA" dirty="0" err="1" smtClean="0"/>
                  <a:t>Logger</a:t>
                </a:r>
                <a:r>
                  <a:rPr lang="fr-CA" dirty="0" smtClean="0"/>
                  <a:t> Pro, démarrez la source d’air (notez que vous la partagez), ajustez la pression.</a:t>
                </a:r>
              </a:p>
              <a:p>
                <a:r>
                  <a:rPr lang="fr-CA" dirty="0" smtClean="0"/>
                  <a:t>Assurez-vous que votre rail à niveau en utilisant les pattes ajustables.</a:t>
                </a:r>
              </a:p>
              <a:p>
                <a:r>
                  <a:rPr lang="fr-CA" dirty="0" smtClean="0"/>
                  <a:t>Assurez-vous que les </a:t>
                </a:r>
                <a:r>
                  <a:rPr lang="fr-CA" i="1" dirty="0" smtClean="0"/>
                  <a:t>velcros</a:t>
                </a:r>
                <a:r>
                  <a:rPr lang="fr-CA" dirty="0" smtClean="0"/>
                  <a:t> utilisés pour </a:t>
                </a:r>
                <a:r>
                  <a:rPr lang="fr-CA" dirty="0" err="1" smtClean="0"/>
                  <a:t>arreter</a:t>
                </a:r>
                <a:r>
                  <a:rPr lang="fr-CA" dirty="0" smtClean="0"/>
                  <a:t> les chariots </a:t>
                </a:r>
                <a:r>
                  <a:rPr lang="fr-CA" dirty="0"/>
                  <a:t>à</a:t>
                </a: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fr-CA" dirty="0" smtClean="0"/>
                  <a:t>10 cm des détecteurs sont bien en place autour du rail.</a:t>
                </a:r>
              </a:p>
              <a:p>
                <a:r>
                  <a:rPr lang="fr-CA" dirty="0" smtClean="0"/>
                  <a:t>Assurez-vous que les disques attachés aux chariots font face aux détecteurs.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89552"/>
                <a:ext cx="9144000" cy="4374486"/>
              </a:xfrm>
              <a:blipFill>
                <a:blip r:embed="rId2"/>
                <a:stretch>
                  <a:fillRect l="-1533" t="-2929" r="-2067" b="-3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16101</TotalTime>
  <Words>964</Words>
  <Application>Microsoft Office PowerPoint</Application>
  <PresentationFormat>On-screen Show (16:9)</PresentationFormat>
  <Paragraphs>77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Conservation de la quantité de mouvement</vt:lpstr>
      <vt:lpstr>INTRODUCTION</vt:lpstr>
      <vt:lpstr>INTRODUCTION (suite)</vt:lpstr>
      <vt:lpstr>INTRODUCTION (suite)</vt:lpstr>
      <vt:lpstr>OBJECTIFS</vt:lpstr>
      <vt:lpstr>PowerPoint Presentation</vt:lpstr>
      <vt:lpstr>PowerPoint Presentation</vt:lpstr>
      <vt:lpstr>PowerPoint Presentation</vt:lpstr>
      <vt:lpstr>POUR DÉBUTER</vt:lpstr>
      <vt:lpstr>PARTIE 1 – CENTRE DE MASSE</vt:lpstr>
      <vt:lpstr>PARTIE 2 – COLLISION ÉLASTIQUE</vt:lpstr>
      <vt:lpstr>PARTIE 3 – COLLISION INÉLASTIQUE</vt:lpstr>
      <vt:lpstr>UTILISER UNE FEUILLE DE CALCUL</vt:lpstr>
      <vt:lpstr>GRAPHIQUES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qte de mouvement</dc:title>
  <dc:creator>COE Support</dc:creator>
  <cp:lastModifiedBy>Michael Wong</cp:lastModifiedBy>
  <cp:revision>143</cp:revision>
  <dcterms:created xsi:type="dcterms:W3CDTF">2013-01-04T15:12:26Z</dcterms:created>
  <dcterms:modified xsi:type="dcterms:W3CDTF">2022-10-18T16:02:58Z</dcterms:modified>
</cp:coreProperties>
</file>